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651" r:id="rId2"/>
    <p:sldId id="666" r:id="rId3"/>
    <p:sldId id="670" r:id="rId4"/>
    <p:sldId id="667" r:id="rId5"/>
    <p:sldId id="673" r:id="rId6"/>
    <p:sldId id="668" r:id="rId7"/>
    <p:sldId id="669" r:id="rId8"/>
    <p:sldId id="671" r:id="rId9"/>
    <p:sldId id="674" r:id="rId10"/>
    <p:sldId id="663" r:id="rId11"/>
    <p:sldId id="665" r:id="rId12"/>
    <p:sldId id="675" r:id="rId13"/>
    <p:sldId id="655" r:id="rId14"/>
    <p:sldId id="672" r:id="rId15"/>
    <p:sldId id="676" r:id="rId16"/>
    <p:sldId id="677" r:id="rId17"/>
    <p:sldId id="678" r:id="rId18"/>
    <p:sldId id="679" r:id="rId19"/>
    <p:sldId id="680" r:id="rId20"/>
  </p:sldIdLst>
  <p:sldSz cx="10688638" cy="7562850"/>
  <p:notesSz cx="7099300" cy="10234613"/>
  <p:defaultTextStyle>
    <a:defPPr>
      <a:defRPr lang="en-US"/>
    </a:defPPr>
    <a:lvl1pPr marL="0" algn="l" defTabSz="1042873" rtl="0" eaLnBrk="1" latinLnBrk="0" hangingPunct="1">
      <a:defRPr sz="2100" kern="1200">
        <a:solidFill>
          <a:schemeClr val="tx1"/>
        </a:solidFill>
        <a:latin typeface="+mn-lt"/>
        <a:ea typeface="+mn-ea"/>
        <a:cs typeface="+mn-cs"/>
      </a:defRPr>
    </a:lvl1pPr>
    <a:lvl2pPr marL="521437" algn="l" defTabSz="1042873" rtl="0" eaLnBrk="1" latinLnBrk="0" hangingPunct="1">
      <a:defRPr sz="2100" kern="1200">
        <a:solidFill>
          <a:schemeClr val="tx1"/>
        </a:solidFill>
        <a:latin typeface="+mn-lt"/>
        <a:ea typeface="+mn-ea"/>
        <a:cs typeface="+mn-cs"/>
      </a:defRPr>
    </a:lvl2pPr>
    <a:lvl3pPr marL="1042873" algn="l" defTabSz="1042873" rtl="0" eaLnBrk="1" latinLnBrk="0" hangingPunct="1">
      <a:defRPr sz="2100" kern="1200">
        <a:solidFill>
          <a:schemeClr val="tx1"/>
        </a:solidFill>
        <a:latin typeface="+mn-lt"/>
        <a:ea typeface="+mn-ea"/>
        <a:cs typeface="+mn-cs"/>
      </a:defRPr>
    </a:lvl3pPr>
    <a:lvl4pPr marL="1564310" algn="l" defTabSz="1042873" rtl="0" eaLnBrk="1" latinLnBrk="0" hangingPunct="1">
      <a:defRPr sz="2100" kern="1200">
        <a:solidFill>
          <a:schemeClr val="tx1"/>
        </a:solidFill>
        <a:latin typeface="+mn-lt"/>
        <a:ea typeface="+mn-ea"/>
        <a:cs typeface="+mn-cs"/>
      </a:defRPr>
    </a:lvl4pPr>
    <a:lvl5pPr marL="2085746" algn="l" defTabSz="1042873" rtl="0" eaLnBrk="1" latinLnBrk="0" hangingPunct="1">
      <a:defRPr sz="2100" kern="1200">
        <a:solidFill>
          <a:schemeClr val="tx1"/>
        </a:solidFill>
        <a:latin typeface="+mn-lt"/>
        <a:ea typeface="+mn-ea"/>
        <a:cs typeface="+mn-cs"/>
      </a:defRPr>
    </a:lvl5pPr>
    <a:lvl6pPr marL="2607183" algn="l" defTabSz="1042873" rtl="0" eaLnBrk="1" latinLnBrk="0" hangingPunct="1">
      <a:defRPr sz="2100" kern="1200">
        <a:solidFill>
          <a:schemeClr val="tx1"/>
        </a:solidFill>
        <a:latin typeface="+mn-lt"/>
        <a:ea typeface="+mn-ea"/>
        <a:cs typeface="+mn-cs"/>
      </a:defRPr>
    </a:lvl6pPr>
    <a:lvl7pPr marL="3128620" algn="l" defTabSz="1042873" rtl="0" eaLnBrk="1" latinLnBrk="0" hangingPunct="1">
      <a:defRPr sz="2100" kern="1200">
        <a:solidFill>
          <a:schemeClr val="tx1"/>
        </a:solidFill>
        <a:latin typeface="+mn-lt"/>
        <a:ea typeface="+mn-ea"/>
        <a:cs typeface="+mn-cs"/>
      </a:defRPr>
    </a:lvl7pPr>
    <a:lvl8pPr marL="3650056" algn="l" defTabSz="1042873" rtl="0" eaLnBrk="1" latinLnBrk="0" hangingPunct="1">
      <a:defRPr sz="2100" kern="1200">
        <a:solidFill>
          <a:schemeClr val="tx1"/>
        </a:solidFill>
        <a:latin typeface="+mn-lt"/>
        <a:ea typeface="+mn-ea"/>
        <a:cs typeface="+mn-cs"/>
      </a:defRPr>
    </a:lvl8pPr>
    <a:lvl9pPr marL="4171493" algn="l" defTabSz="104287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7">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jendra Panda" initials="RP" lastIdx="11" clrIdx="0">
    <p:extLst/>
  </p:cmAuthor>
  <p:cmAuthor id="2" name="Mark Rodrigue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29"/>
    <a:srgbClr val="F58818"/>
    <a:srgbClr val="EE2C30"/>
    <a:srgbClr val="F7AA29"/>
    <a:srgbClr val="463746"/>
    <a:srgbClr val="4A3547"/>
    <a:srgbClr val="FFFFFF"/>
    <a:srgbClr val="CD1041"/>
    <a:srgbClr val="240D38"/>
    <a:srgbClr val="382A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76" autoAdjust="0"/>
    <p:restoredTop sz="86738" autoAdjust="0"/>
  </p:normalViewPr>
  <p:slideViewPr>
    <p:cSldViewPr>
      <p:cViewPr varScale="1">
        <p:scale>
          <a:sx n="85" d="100"/>
          <a:sy n="85" d="100"/>
        </p:scale>
        <p:origin x="1480" y="184"/>
      </p:cViewPr>
      <p:guideLst>
        <p:guide orient="horz" pos="2160"/>
        <p:guide pos="2880"/>
        <p:guide orient="horz" pos="2382"/>
        <p:guide pos="3367"/>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109" d="100"/>
          <a:sy n="109" d="100"/>
        </p:scale>
        <p:origin x="-4304" y="-104"/>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787" cy="512250"/>
          </a:xfrm>
          <a:prstGeom prst="rect">
            <a:avLst/>
          </a:prstGeom>
        </p:spPr>
        <p:txBody>
          <a:bodyPr vert="horz" lIns="96103" tIns="48052" rIns="96103" bIns="48052" rtlCol="0"/>
          <a:lstStyle>
            <a:lvl1pPr algn="l">
              <a:defRPr sz="1300"/>
            </a:lvl1pPr>
          </a:lstStyle>
          <a:p>
            <a:endParaRPr lang="en-US" dirty="0">
              <a:latin typeface="Trebuchet MS"/>
            </a:endParaRPr>
          </a:p>
        </p:txBody>
      </p:sp>
      <p:sp>
        <p:nvSpPr>
          <p:cNvPr id="3" name="Date Placeholder 2"/>
          <p:cNvSpPr>
            <a:spLocks noGrp="1"/>
          </p:cNvSpPr>
          <p:nvPr>
            <p:ph type="dt" sz="quarter" idx="1"/>
          </p:nvPr>
        </p:nvSpPr>
        <p:spPr>
          <a:xfrm>
            <a:off x="4020927" y="0"/>
            <a:ext cx="3076787" cy="512250"/>
          </a:xfrm>
          <a:prstGeom prst="rect">
            <a:avLst/>
          </a:prstGeom>
        </p:spPr>
        <p:txBody>
          <a:bodyPr vert="horz" lIns="96103" tIns="48052" rIns="96103" bIns="48052" rtlCol="0"/>
          <a:lstStyle>
            <a:lvl1pPr algn="r">
              <a:defRPr sz="1300"/>
            </a:lvl1pPr>
          </a:lstStyle>
          <a:p>
            <a:fld id="{366D2BE5-5582-4CEB-9CFC-0E13802E9549}" type="datetimeFigureOut">
              <a:rPr lang="en-US" smtClean="0">
                <a:latin typeface="Trebuchet MS"/>
              </a:rPr>
              <a:pPr/>
              <a:t>7/2/19</a:t>
            </a:fld>
            <a:endParaRPr lang="en-US" dirty="0">
              <a:latin typeface="Trebuchet MS"/>
            </a:endParaRPr>
          </a:p>
        </p:txBody>
      </p:sp>
      <p:sp>
        <p:nvSpPr>
          <p:cNvPr id="4" name="Footer Placeholder 3"/>
          <p:cNvSpPr>
            <a:spLocks noGrp="1"/>
          </p:cNvSpPr>
          <p:nvPr>
            <p:ph type="ftr" sz="quarter" idx="2"/>
          </p:nvPr>
        </p:nvSpPr>
        <p:spPr>
          <a:xfrm>
            <a:off x="1" y="9722363"/>
            <a:ext cx="3076787" cy="512250"/>
          </a:xfrm>
          <a:prstGeom prst="rect">
            <a:avLst/>
          </a:prstGeom>
        </p:spPr>
        <p:txBody>
          <a:bodyPr vert="horz" lIns="96103" tIns="48052" rIns="96103" bIns="48052" rtlCol="0" anchor="b"/>
          <a:lstStyle>
            <a:lvl1pPr algn="l">
              <a:defRPr sz="1300"/>
            </a:lvl1pPr>
          </a:lstStyle>
          <a:p>
            <a:endParaRPr lang="en-US" dirty="0">
              <a:latin typeface="Trebuchet MS"/>
            </a:endParaRPr>
          </a:p>
        </p:txBody>
      </p:sp>
      <p:sp>
        <p:nvSpPr>
          <p:cNvPr id="5" name="Slide Number Placeholder 4"/>
          <p:cNvSpPr>
            <a:spLocks noGrp="1"/>
          </p:cNvSpPr>
          <p:nvPr>
            <p:ph type="sldNum" sz="quarter" idx="3"/>
          </p:nvPr>
        </p:nvSpPr>
        <p:spPr>
          <a:xfrm>
            <a:off x="4020927" y="9722363"/>
            <a:ext cx="3076787" cy="512250"/>
          </a:xfrm>
          <a:prstGeom prst="rect">
            <a:avLst/>
          </a:prstGeom>
        </p:spPr>
        <p:txBody>
          <a:bodyPr vert="horz" lIns="96103" tIns="48052" rIns="96103" bIns="48052" rtlCol="0" anchor="b"/>
          <a:lstStyle>
            <a:lvl1pPr algn="r">
              <a:defRPr sz="1300"/>
            </a:lvl1pPr>
          </a:lstStyle>
          <a:p>
            <a:fld id="{07CEF6A0-2353-4EFC-8CBC-4B3197049514}" type="slidenum">
              <a:rPr lang="en-US" smtClean="0">
                <a:latin typeface="Trebuchet MS"/>
              </a:rPr>
              <a:pPr/>
              <a:t>‹#›</a:t>
            </a:fld>
            <a:endParaRPr lang="en-US" dirty="0">
              <a:latin typeface="Trebuchet MS"/>
            </a:endParaRPr>
          </a:p>
        </p:txBody>
      </p:sp>
    </p:spTree>
    <p:extLst>
      <p:ext uri="{BB962C8B-B14F-4D97-AF65-F5344CB8AC3E}">
        <p14:creationId xmlns:p14="http://schemas.microsoft.com/office/powerpoint/2010/main" val="15459888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35" tIns="49516" rIns="99035" bIns="49516" rtlCol="0"/>
          <a:lstStyle>
            <a:lvl1pPr algn="l">
              <a:defRPr sz="1300">
                <a:latin typeface="Trebuchet MS"/>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35" tIns="49516" rIns="99035" bIns="49516" rtlCol="0"/>
          <a:lstStyle>
            <a:lvl1pPr algn="r">
              <a:defRPr sz="1300">
                <a:latin typeface="Trebuchet MS"/>
              </a:defRPr>
            </a:lvl1pPr>
          </a:lstStyle>
          <a:p>
            <a:fld id="{1CD64122-4B4A-4D48-B1A5-139C2D6F0FF5}" type="datetimeFigureOut">
              <a:rPr lang="en-GB" smtClean="0"/>
              <a:pPr/>
              <a:t>02/07/2019</a:t>
            </a:fld>
            <a:endParaRPr lang="en-GB" dirty="0"/>
          </a:p>
        </p:txBody>
      </p:sp>
      <p:sp>
        <p:nvSpPr>
          <p:cNvPr id="4" name="Slide Image Placeholder 3"/>
          <p:cNvSpPr>
            <a:spLocks noGrp="1" noRot="1" noChangeAspect="1"/>
          </p:cNvSpPr>
          <p:nvPr>
            <p:ph type="sldImg" idx="2"/>
          </p:nvPr>
        </p:nvSpPr>
        <p:spPr>
          <a:xfrm>
            <a:off x="839788" y="768350"/>
            <a:ext cx="5419725" cy="3836988"/>
          </a:xfrm>
          <a:prstGeom prst="rect">
            <a:avLst/>
          </a:prstGeom>
          <a:noFill/>
          <a:ln w="12700">
            <a:solidFill>
              <a:prstClr val="black"/>
            </a:solidFill>
          </a:ln>
        </p:spPr>
        <p:txBody>
          <a:bodyPr vert="horz" lIns="99035" tIns="49516" rIns="99035" bIns="49516"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5" tIns="49516" rIns="99035" bIns="4951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35" tIns="49516" rIns="99035" bIns="49516" rtlCol="0" anchor="b"/>
          <a:lstStyle>
            <a:lvl1pPr algn="l">
              <a:defRPr sz="1300">
                <a:latin typeface="Trebuchet MS"/>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35" tIns="49516" rIns="99035" bIns="49516" rtlCol="0" anchor="b"/>
          <a:lstStyle>
            <a:lvl1pPr algn="r">
              <a:defRPr sz="1300">
                <a:latin typeface="Trebuchet MS"/>
              </a:defRPr>
            </a:lvl1pPr>
          </a:lstStyle>
          <a:p>
            <a:fld id="{7530386E-2FF7-45C2-82D6-197BBC9B1C54}" type="slidenum">
              <a:rPr lang="en-GB" smtClean="0"/>
              <a:pPr/>
              <a:t>‹#›</a:t>
            </a:fld>
            <a:endParaRPr lang="en-GB" dirty="0"/>
          </a:p>
        </p:txBody>
      </p:sp>
    </p:spTree>
    <p:extLst>
      <p:ext uri="{BB962C8B-B14F-4D97-AF65-F5344CB8AC3E}">
        <p14:creationId xmlns:p14="http://schemas.microsoft.com/office/powerpoint/2010/main" val="2796423330"/>
      </p:ext>
    </p:extLst>
  </p:cSld>
  <p:clrMap bg1="lt1" tx1="dk1" bg2="lt2" tx2="dk2" accent1="accent1" accent2="accent2" accent3="accent3" accent4="accent4" accent5="accent5" accent6="accent6" hlink="hlink" folHlink="folHlink"/>
  <p:hf sldNum="0" hdr="0" ftr="0" dt="0"/>
  <p:notesStyle>
    <a:lvl1pPr marL="0" algn="l" defTabSz="1042873" rtl="0" eaLnBrk="1" latinLnBrk="0" hangingPunct="1">
      <a:defRPr sz="1400" kern="1200">
        <a:solidFill>
          <a:schemeClr val="tx1"/>
        </a:solidFill>
        <a:latin typeface="Trebuchet MS"/>
        <a:ea typeface="+mn-ea"/>
        <a:cs typeface="+mn-cs"/>
      </a:defRPr>
    </a:lvl1pPr>
    <a:lvl2pPr marL="521437" algn="l" defTabSz="1042873" rtl="0" eaLnBrk="1" latinLnBrk="0" hangingPunct="1">
      <a:defRPr sz="1400" kern="1200">
        <a:solidFill>
          <a:schemeClr val="tx1"/>
        </a:solidFill>
        <a:latin typeface="Trebuchet MS"/>
        <a:ea typeface="+mn-ea"/>
        <a:cs typeface="+mn-cs"/>
      </a:defRPr>
    </a:lvl2pPr>
    <a:lvl3pPr marL="1042873" algn="l" defTabSz="1042873" rtl="0" eaLnBrk="1" latinLnBrk="0" hangingPunct="1">
      <a:defRPr sz="1400" kern="1200">
        <a:solidFill>
          <a:schemeClr val="tx1"/>
        </a:solidFill>
        <a:latin typeface="Trebuchet MS"/>
        <a:ea typeface="+mn-ea"/>
        <a:cs typeface="+mn-cs"/>
      </a:defRPr>
    </a:lvl3pPr>
    <a:lvl4pPr marL="1564310" algn="l" defTabSz="1042873" rtl="0" eaLnBrk="1" latinLnBrk="0" hangingPunct="1">
      <a:defRPr sz="1400" kern="1200">
        <a:solidFill>
          <a:schemeClr val="tx1"/>
        </a:solidFill>
        <a:latin typeface="Trebuchet MS"/>
        <a:ea typeface="+mn-ea"/>
        <a:cs typeface="+mn-cs"/>
      </a:defRPr>
    </a:lvl4pPr>
    <a:lvl5pPr marL="2085746" algn="l" defTabSz="1042873" rtl="0" eaLnBrk="1" latinLnBrk="0" hangingPunct="1">
      <a:defRPr sz="1400" kern="1200">
        <a:solidFill>
          <a:schemeClr val="tx1"/>
        </a:solidFill>
        <a:latin typeface="Trebuchet MS"/>
        <a:ea typeface="+mn-ea"/>
        <a:cs typeface="+mn-cs"/>
      </a:defRPr>
    </a:lvl5pPr>
    <a:lvl6pPr marL="2607183" algn="l" defTabSz="1042873" rtl="0" eaLnBrk="1" latinLnBrk="0" hangingPunct="1">
      <a:defRPr sz="1400" kern="1200">
        <a:solidFill>
          <a:schemeClr val="tx1"/>
        </a:solidFill>
        <a:latin typeface="+mn-lt"/>
        <a:ea typeface="+mn-ea"/>
        <a:cs typeface="+mn-cs"/>
      </a:defRPr>
    </a:lvl6pPr>
    <a:lvl7pPr marL="3128620" algn="l" defTabSz="1042873" rtl="0" eaLnBrk="1" latinLnBrk="0" hangingPunct="1">
      <a:defRPr sz="1400" kern="1200">
        <a:solidFill>
          <a:schemeClr val="tx1"/>
        </a:solidFill>
        <a:latin typeface="+mn-lt"/>
        <a:ea typeface="+mn-ea"/>
        <a:cs typeface="+mn-cs"/>
      </a:defRPr>
    </a:lvl7pPr>
    <a:lvl8pPr marL="3650056" algn="l" defTabSz="1042873" rtl="0" eaLnBrk="1" latinLnBrk="0" hangingPunct="1">
      <a:defRPr sz="1400" kern="1200">
        <a:solidFill>
          <a:schemeClr val="tx1"/>
        </a:solidFill>
        <a:latin typeface="+mn-lt"/>
        <a:ea typeface="+mn-ea"/>
        <a:cs typeface="+mn-cs"/>
      </a:defRPr>
    </a:lvl8pPr>
    <a:lvl9pPr marL="4171493" algn="l" defTabSz="1042873"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768350"/>
            <a:ext cx="5419725" cy="3836988"/>
          </a:xfrm>
        </p:spPr>
      </p:sp>
      <p:sp>
        <p:nvSpPr>
          <p:cNvPr id="4" name="Notes Placeholder 3"/>
          <p:cNvSpPr txBox="1">
            <a:spLocks noGrp="1"/>
          </p:cNvSpPr>
          <p:nvPr>
            <p:ph type="body" idx="1"/>
          </p:nvPr>
        </p:nvSpPr>
        <p:spPr>
          <a:xfrm>
            <a:off x="709930" y="4861443"/>
            <a:ext cx="5679440" cy="5362978"/>
          </a:xfrm>
          <a:prstGeom prst="rect">
            <a:avLst/>
          </a:prstGeom>
          <a:noFill/>
        </p:spPr>
        <p:txBody>
          <a:bodyPr wrap="square" rtlCol="0">
            <a:spAutoFit/>
          </a:bodyPr>
          <a:lstStyle/>
          <a:p>
            <a:pPr algn="ctr" defTabSz="613992">
              <a:lnSpc>
                <a:spcPct val="120000"/>
              </a:lnSpc>
              <a:defRPr sz="1800"/>
            </a:pPr>
            <a:r>
              <a:rPr lang="en-US" i="1" dirty="0">
                <a:solidFill>
                  <a:srgbClr val="FF0000"/>
                </a:solidFill>
              </a:rPr>
              <a:t>Avanseus develops and markets data driven, context aware enterprise solutions. We focus on Big Data Analytics using Artificial Intelligence. Our technologies encompass Predictive Analytics, Streaming Analytics, Text Analytics, Machine Learning and Natural Language Processing.</a:t>
            </a:r>
          </a:p>
          <a:p>
            <a:pPr algn="ctr" defTabSz="613992">
              <a:lnSpc>
                <a:spcPct val="120000"/>
              </a:lnSpc>
              <a:defRPr sz="1800"/>
            </a:pPr>
            <a:endParaRPr lang="en-US" i="1" dirty="0">
              <a:solidFill>
                <a:srgbClr val="FF0000"/>
              </a:solidFill>
            </a:endParaRPr>
          </a:p>
          <a:p>
            <a:pPr marL="300322" indent="-300322">
              <a:buFont typeface="Wingdings" panose="05000000000000000000" pitchFamily="2" charset="2"/>
              <a:buChar char="ü"/>
            </a:pPr>
            <a:r>
              <a:rPr lang="en-US" dirty="0"/>
              <a:t>Founded in 2015 </a:t>
            </a:r>
          </a:p>
          <a:p>
            <a:pPr marL="300322" indent="-300322">
              <a:buFont typeface="Wingdings" panose="05000000000000000000" pitchFamily="2" charset="2"/>
              <a:buChar char="ü"/>
            </a:pPr>
            <a:endParaRPr lang="en-US" dirty="0"/>
          </a:p>
          <a:p>
            <a:pPr marL="300322" indent="-300322">
              <a:buFont typeface="Wingdings" panose="05000000000000000000" pitchFamily="2" charset="2"/>
              <a:buChar char="ü"/>
            </a:pPr>
            <a:r>
              <a:rPr lang="en-US" dirty="0"/>
              <a:t>Headquartered in Singapore </a:t>
            </a:r>
          </a:p>
          <a:p>
            <a:pPr marL="300322" indent="-300322">
              <a:buFont typeface="Wingdings" panose="05000000000000000000" pitchFamily="2" charset="2"/>
              <a:buChar char="ü"/>
            </a:pPr>
            <a:endParaRPr lang="en-US" dirty="0"/>
          </a:p>
          <a:p>
            <a:pPr marL="300322" indent="-300322">
              <a:buFont typeface="Wingdings" panose="05000000000000000000" pitchFamily="2" charset="2"/>
              <a:buChar char="ü"/>
            </a:pPr>
            <a:r>
              <a:rPr lang="en-US" dirty="0"/>
              <a:t>Research &amp; Development (R&amp;D), &amp; Solution Commercialization Centre in Bangalore, India’s IT capital.</a:t>
            </a:r>
          </a:p>
          <a:p>
            <a:pPr marL="300322" indent="-300322">
              <a:buFont typeface="Wingdings" panose="05000000000000000000" pitchFamily="2" charset="2"/>
              <a:buChar char="ü"/>
            </a:pPr>
            <a:endParaRPr lang="en-GB" dirty="0"/>
          </a:p>
          <a:p>
            <a:pPr marL="300322" indent="-300322">
              <a:buFont typeface="Wingdings" panose="05000000000000000000" pitchFamily="2" charset="2"/>
              <a:buChar char="ü"/>
            </a:pPr>
            <a:r>
              <a:rPr lang="en-US" dirty="0"/>
              <a:t>The Company has also planned offices in the United States (Q4 2015), and in Europe (Q2 2016).</a:t>
            </a:r>
          </a:p>
          <a:p>
            <a:pPr algn="ctr" defTabSz="613992">
              <a:lnSpc>
                <a:spcPct val="120000"/>
              </a:lnSpc>
              <a:defRPr sz="1800"/>
            </a:pPr>
            <a:endParaRPr lang="en-US" i="1" kern="0" dirty="0">
              <a:solidFill>
                <a:srgbClr val="FF0000"/>
              </a:solidFill>
              <a:ea typeface="Trebuchet MS"/>
              <a:cs typeface="Trebuchet MS"/>
              <a:sym typeface="Trebuchet MS"/>
            </a:endParaRPr>
          </a:p>
          <a:p>
            <a:pPr algn="ctr" defTabSz="613992">
              <a:lnSpc>
                <a:spcPct val="120000"/>
              </a:lnSpc>
              <a:defRPr sz="1800"/>
            </a:pPr>
            <a:endParaRPr lang="en-US" i="1" kern="0" dirty="0">
              <a:solidFill>
                <a:srgbClr val="FF0000"/>
              </a:solidFill>
              <a:ea typeface="Trebuchet MS"/>
              <a:cs typeface="Trebuchet MS"/>
              <a:sym typeface="Trebuchet MS"/>
            </a:endParaRPr>
          </a:p>
          <a:p>
            <a:pPr algn="ctr" defTabSz="613992">
              <a:lnSpc>
                <a:spcPct val="120000"/>
              </a:lnSpc>
              <a:defRPr sz="1800"/>
            </a:pPr>
            <a:endParaRPr lang="en-US" i="1" kern="0" dirty="0">
              <a:solidFill>
                <a:srgbClr val="FF0000"/>
              </a:solidFill>
              <a:ea typeface="Trebuchet MS"/>
              <a:cs typeface="Trebuchet MS"/>
              <a:sym typeface="Trebuchet MS"/>
            </a:endParaRPr>
          </a:p>
        </p:txBody>
      </p:sp>
    </p:spTree>
    <p:extLst>
      <p:ext uri="{BB962C8B-B14F-4D97-AF65-F5344CB8AC3E}">
        <p14:creationId xmlns:p14="http://schemas.microsoft.com/office/powerpoint/2010/main" val="34343876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duction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924719" y="2714625"/>
            <a:ext cx="4490481" cy="1337806"/>
          </a:xfrm>
          <a:prstGeom prst="rect">
            <a:avLst/>
          </a:prstGeom>
        </p:spPr>
      </p:pic>
      <p:sp>
        <p:nvSpPr>
          <p:cNvPr id="3" name="Subtitle 2"/>
          <p:cNvSpPr>
            <a:spLocks noGrp="1"/>
          </p:cNvSpPr>
          <p:nvPr>
            <p:ph type="subTitle" idx="1"/>
          </p:nvPr>
        </p:nvSpPr>
        <p:spPr>
          <a:xfrm>
            <a:off x="848519" y="4216390"/>
            <a:ext cx="9525000" cy="708035"/>
          </a:xfrm>
        </p:spPr>
        <p:txBody>
          <a:bodyPr anchor="t">
            <a:normAutofit/>
          </a:bodyPr>
          <a:lstStyle>
            <a:lvl1pPr marL="0" indent="0" algn="l">
              <a:lnSpc>
                <a:spcPct val="100000"/>
              </a:lnSpc>
              <a:spcBef>
                <a:spcPts val="0"/>
              </a:spcBef>
              <a:buNone/>
              <a:defRPr sz="1600">
                <a:solidFill>
                  <a:schemeClr val="tx1">
                    <a:lumMod val="50000"/>
                    <a:lumOff val="50000"/>
                  </a:schemeClr>
                </a:solidFill>
                <a:latin typeface="Trebuchet MS"/>
                <a:cs typeface="Trebuchet MS"/>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pPr lvl="0"/>
            <a:r>
              <a:rPr lang="en-US" dirty="0"/>
              <a:t>Click to edit Master subtitle style</a:t>
            </a:r>
          </a:p>
        </p:txBody>
      </p:sp>
    </p:spTree>
    <p:extLst>
      <p:ext uri="{BB962C8B-B14F-4D97-AF65-F5344CB8AC3E}">
        <p14:creationId xmlns:p14="http://schemas.microsoft.com/office/powerpoint/2010/main" val="231753208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descr="Avanseus Title 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7561594"/>
          </a:xfrm>
          <a:prstGeom prst="rect">
            <a:avLst/>
          </a:prstGeom>
        </p:spPr>
      </p:pic>
      <p:sp>
        <p:nvSpPr>
          <p:cNvPr id="3" name="Subtitle 2"/>
          <p:cNvSpPr>
            <a:spLocks noGrp="1"/>
          </p:cNvSpPr>
          <p:nvPr>
            <p:ph type="subTitle" idx="1"/>
          </p:nvPr>
        </p:nvSpPr>
        <p:spPr>
          <a:xfrm>
            <a:off x="392852" y="581026"/>
            <a:ext cx="5942067" cy="6194434"/>
          </a:xfrm>
        </p:spPr>
        <p:txBody>
          <a:bodyPr anchor="b">
            <a:normAutofit/>
          </a:bodyPr>
          <a:lstStyle>
            <a:lvl1pPr marL="0" indent="0" algn="l">
              <a:lnSpc>
                <a:spcPct val="100000"/>
              </a:lnSpc>
              <a:spcBef>
                <a:spcPts val="0"/>
              </a:spcBef>
              <a:buNone/>
              <a:defRPr sz="2400">
                <a:solidFill>
                  <a:srgbClr val="FFFFFF"/>
                </a:solidFill>
                <a:latin typeface="Trebuchet MS"/>
                <a:cs typeface="Trebuchet MS"/>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pPr lvl="0"/>
            <a:r>
              <a:rPr lang="en-US" dirty="0"/>
              <a:t>Click to edit Master subtitle style</a:t>
            </a:r>
          </a:p>
        </p:txBody>
      </p:sp>
      <p:pic>
        <p:nvPicPr>
          <p:cNvPr id="10" name="Picture 9"/>
          <p:cNvPicPr>
            <a:picLocks noChangeAspect="1"/>
          </p:cNvPicPr>
          <p:nvPr userDrawn="1"/>
        </p:nvPicPr>
        <p:blipFill>
          <a:blip r:embed="rId3" cstate="print"/>
          <a:stretch>
            <a:fillRect/>
          </a:stretch>
        </p:blipFill>
        <p:spPr>
          <a:xfrm>
            <a:off x="7173121" y="3171825"/>
            <a:ext cx="2895598" cy="862657"/>
          </a:xfrm>
          <a:prstGeom prst="rect">
            <a:avLst/>
          </a:prstGeom>
          <a:solidFill>
            <a:schemeClr val="bg1"/>
          </a:solidFill>
        </p:spPr>
      </p:pic>
    </p:spTree>
    <p:extLst>
      <p:ext uri="{BB962C8B-B14F-4D97-AF65-F5344CB8AC3E}">
        <p14:creationId xmlns:p14="http://schemas.microsoft.com/office/powerpoint/2010/main" val="59527936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Foote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1174829"/>
          </a:xfrm>
          <a:prstGeom prst="rect">
            <a:avLst/>
          </a:prstGeom>
        </p:spPr>
      </p:pic>
      <p:sp>
        <p:nvSpPr>
          <p:cNvPr id="9" name="Shape 77"/>
          <p:cNvSpPr/>
          <p:nvPr userDrawn="1"/>
        </p:nvSpPr>
        <p:spPr>
          <a:xfrm>
            <a:off x="9530702" y="6947624"/>
            <a:ext cx="628858" cy="369530"/>
          </a:xfrm>
          <a:prstGeom prst="rect">
            <a:avLst/>
          </a:prstGeom>
          <a:ln w="12700">
            <a:miter lim="400000"/>
          </a:ln>
          <a:extLst>
            <a:ext uri="{C572A759-6A51-4108-AA02-DFA0A04FC94B}">
              <ma14:wrappingTextBoxFlag xmlns="" xmlns:ma14="http://schemas.microsoft.com/office/mac/drawingml/2011/main" val="1"/>
            </a:ext>
          </a:extLst>
        </p:spPr>
        <p:txBody>
          <a:bodyPr wrap="square" lIns="40738" tIns="40738" rIns="40738" bIns="40738" anchor="ctr">
            <a:spAutoFit/>
          </a:bodyPr>
          <a:lstStyle>
            <a:lvl1pPr>
              <a:lnSpc>
                <a:spcPct val="120000"/>
              </a:lnSpc>
              <a:defRPr sz="1800" b="1">
                <a:solidFill>
                  <a:srgbClr val="FFFFFF"/>
                </a:solidFill>
                <a:latin typeface="Trebuchet MS"/>
                <a:ea typeface="Trebuchet MS"/>
                <a:cs typeface="Trebuchet MS"/>
                <a:sym typeface="Trebuchet MS"/>
              </a:defRPr>
            </a:lvl1pPr>
          </a:lstStyle>
          <a:p>
            <a:pPr algn="r"/>
            <a:fld id="{BFEBEB0A-9E3D-4B14-9782-E2AE3DA60D96}" type="slidenum">
              <a:rPr lang="en-US" sz="1600" smtClean="0">
                <a:solidFill>
                  <a:schemeClr val="tx2"/>
                </a:solidFill>
              </a:rPr>
              <a:pPr algn="r"/>
              <a:t>‹#›</a:t>
            </a:fld>
            <a:endParaRPr lang="en-US" sz="1600" dirty="0">
              <a:solidFill>
                <a:schemeClr val="tx2"/>
              </a:solidFill>
            </a:endParaRPr>
          </a:p>
        </p:txBody>
      </p:sp>
      <p:sp>
        <p:nvSpPr>
          <p:cNvPr id="2" name="Title 1"/>
          <p:cNvSpPr>
            <a:spLocks noGrp="1"/>
          </p:cNvSpPr>
          <p:nvPr>
            <p:ph type="title"/>
          </p:nvPr>
        </p:nvSpPr>
        <p:spPr>
          <a:xfrm>
            <a:off x="32593" y="83224"/>
            <a:ext cx="9619774" cy="1008380"/>
          </a:xfrm>
        </p:spPr>
        <p:txBody>
          <a:bodyPr>
            <a:normAutofit/>
          </a:bodyPr>
          <a:lstStyle>
            <a:lvl1pPr algn="l">
              <a:defRPr sz="3200">
                <a:solidFill>
                  <a:schemeClr val="bg1">
                    <a:lumMod val="75000"/>
                  </a:schemeClr>
                </a:solidFill>
              </a:defRPr>
            </a:lvl1pPr>
          </a:lstStyle>
          <a:p>
            <a:r>
              <a:rPr lang="en-AU" dirty="0"/>
              <a:t>Click to edit Master title style</a:t>
            </a:r>
            <a:endParaRPr lang="en-US" dirty="0"/>
          </a:p>
        </p:txBody>
      </p:sp>
      <p:sp>
        <p:nvSpPr>
          <p:cNvPr id="12" name="Shape 77"/>
          <p:cNvSpPr/>
          <p:nvPr userDrawn="1"/>
        </p:nvSpPr>
        <p:spPr>
          <a:xfrm>
            <a:off x="445360" y="6973688"/>
            <a:ext cx="3206591" cy="317401"/>
          </a:xfrm>
          <a:prstGeom prst="rect">
            <a:avLst/>
          </a:prstGeom>
          <a:ln w="12700">
            <a:miter lim="400000"/>
          </a:ln>
          <a:extLst>
            <a:ext uri="{C572A759-6A51-4108-AA02-DFA0A04FC94B}">
              <ma14:wrappingTextBoxFlag xmlns="" xmlns:ma14="http://schemas.microsoft.com/office/mac/drawingml/2011/main" val="1"/>
            </a:ext>
          </a:extLst>
        </p:spPr>
        <p:txBody>
          <a:bodyPr wrap="square" lIns="40738" tIns="40738" rIns="40738" bIns="40738" anchor="ctr">
            <a:spAutoFit/>
          </a:bodyPr>
          <a:lstStyle>
            <a:lvl1pPr>
              <a:lnSpc>
                <a:spcPct val="120000"/>
              </a:lnSpc>
              <a:defRPr sz="1800" b="1">
                <a:solidFill>
                  <a:srgbClr val="FFFFFF"/>
                </a:solidFill>
                <a:latin typeface="Trebuchet MS"/>
                <a:ea typeface="Trebuchet MS"/>
                <a:cs typeface="Trebuchet MS"/>
                <a:sym typeface="Trebuchet MS"/>
              </a:defRPr>
            </a:lvl1pPr>
          </a:lstStyle>
          <a:p>
            <a:pPr lvl="0">
              <a:defRPr sz="1800">
                <a:solidFill>
                  <a:srgbClr val="000000"/>
                </a:solidFill>
              </a:defRPr>
            </a:pPr>
            <a:r>
              <a:rPr lang="pt-BR" sz="1400" b="0" dirty="0">
                <a:solidFill>
                  <a:schemeClr val="tx2">
                    <a:lumMod val="40000"/>
                    <a:lumOff val="60000"/>
                  </a:schemeClr>
                </a:solidFill>
              </a:rPr>
              <a:t>AVANSEUS CONFIDENTIAL</a:t>
            </a:r>
          </a:p>
        </p:txBody>
      </p:sp>
      <p:pic>
        <p:nvPicPr>
          <p:cNvPr id="13" name="Picture 12" descr="logo.png"/>
          <p:cNvPicPr/>
          <p:nvPr userDrawn="1"/>
        </p:nvPicPr>
        <p:blipFill>
          <a:blip r:embed="rId3" cstate="print"/>
          <a:stretch>
            <a:fillRect/>
          </a:stretch>
        </p:blipFill>
        <p:spPr>
          <a:xfrm>
            <a:off x="8729054" y="252095"/>
            <a:ext cx="1571270" cy="473886"/>
          </a:xfrm>
          <a:prstGeom prst="rect">
            <a:avLst/>
          </a:prstGeom>
        </p:spPr>
      </p:pic>
      <p:cxnSp>
        <p:nvCxnSpPr>
          <p:cNvPr id="6" name="Straight Connector 5"/>
          <p:cNvCxnSpPr/>
          <p:nvPr userDrawn="1"/>
        </p:nvCxnSpPr>
        <p:spPr>
          <a:xfrm>
            <a:off x="445360" y="6890597"/>
            <a:ext cx="9708846"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440384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Shape 77"/>
          <p:cNvSpPr/>
          <p:nvPr userDrawn="1"/>
        </p:nvSpPr>
        <p:spPr>
          <a:xfrm>
            <a:off x="9530702" y="6947624"/>
            <a:ext cx="628858" cy="369530"/>
          </a:xfrm>
          <a:prstGeom prst="rect">
            <a:avLst/>
          </a:prstGeom>
          <a:ln w="12700">
            <a:miter lim="400000"/>
          </a:ln>
          <a:extLst>
            <a:ext uri="{C572A759-6A51-4108-AA02-DFA0A04FC94B}">
              <ma14:wrappingTextBoxFlag xmlns="" xmlns:ma14="http://schemas.microsoft.com/office/mac/drawingml/2011/main" val="1"/>
            </a:ext>
          </a:extLst>
        </p:spPr>
        <p:txBody>
          <a:bodyPr wrap="square" lIns="40738" tIns="40738" rIns="40738" bIns="40738" anchor="ctr">
            <a:spAutoFit/>
          </a:bodyPr>
          <a:lstStyle>
            <a:lvl1pPr>
              <a:lnSpc>
                <a:spcPct val="120000"/>
              </a:lnSpc>
              <a:defRPr sz="1800" b="1">
                <a:solidFill>
                  <a:srgbClr val="FFFFFF"/>
                </a:solidFill>
                <a:latin typeface="Trebuchet MS"/>
                <a:ea typeface="Trebuchet MS"/>
                <a:cs typeface="Trebuchet MS"/>
                <a:sym typeface="Trebuchet MS"/>
              </a:defRPr>
            </a:lvl1pPr>
          </a:lstStyle>
          <a:p>
            <a:pPr algn="r"/>
            <a:fld id="{BFEBEB0A-9E3D-4B14-9782-E2AE3DA60D96}" type="slidenum">
              <a:rPr lang="en-US" sz="1600" smtClean="0">
                <a:solidFill>
                  <a:schemeClr val="tx2"/>
                </a:solidFill>
              </a:rPr>
              <a:pPr algn="r"/>
              <a:t>‹#›</a:t>
            </a:fld>
            <a:endParaRPr lang="en-US" sz="1600" dirty="0">
              <a:solidFill>
                <a:schemeClr val="tx2"/>
              </a:solidFill>
            </a:endParaRPr>
          </a:p>
        </p:txBody>
      </p:sp>
      <p:cxnSp>
        <p:nvCxnSpPr>
          <p:cNvPr id="6" name="Straight Connector 5"/>
          <p:cNvCxnSpPr/>
          <p:nvPr userDrawn="1"/>
        </p:nvCxnSpPr>
        <p:spPr>
          <a:xfrm>
            <a:off x="445360" y="6890597"/>
            <a:ext cx="9708846"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7" name="Shape 77"/>
          <p:cNvSpPr/>
          <p:nvPr userDrawn="1"/>
        </p:nvSpPr>
        <p:spPr>
          <a:xfrm>
            <a:off x="445360" y="6965577"/>
            <a:ext cx="3206591" cy="333623"/>
          </a:xfrm>
          <a:prstGeom prst="rect">
            <a:avLst/>
          </a:prstGeom>
          <a:ln w="12700">
            <a:miter lim="400000"/>
          </a:ln>
          <a:extLst>
            <a:ext uri="{C572A759-6A51-4108-AA02-DFA0A04FC94B}">
              <ma14:wrappingTextBoxFlag xmlns="" xmlns:ma14="http://schemas.microsoft.com/office/mac/drawingml/2011/main" val="1"/>
            </a:ext>
          </a:extLst>
        </p:spPr>
        <p:txBody>
          <a:bodyPr wrap="square" lIns="40738" tIns="40738" rIns="40738" bIns="40738" anchor="ctr">
            <a:spAutoFit/>
          </a:bodyPr>
          <a:lstStyle>
            <a:lvl1pPr>
              <a:lnSpc>
                <a:spcPct val="120000"/>
              </a:lnSpc>
              <a:defRPr sz="1800" b="1">
                <a:solidFill>
                  <a:srgbClr val="FFFFFF"/>
                </a:solidFill>
                <a:latin typeface="Trebuchet MS"/>
                <a:ea typeface="Trebuchet MS"/>
                <a:cs typeface="Trebuchet MS"/>
                <a:sym typeface="Trebuchet MS"/>
              </a:defRPr>
            </a:lvl1pPr>
          </a:lstStyle>
          <a:p>
            <a:pPr lvl="0">
              <a:defRPr sz="1800">
                <a:solidFill>
                  <a:srgbClr val="000000"/>
                </a:solidFill>
              </a:defRPr>
            </a:pPr>
            <a:r>
              <a:rPr lang="pt-BR" sz="1400" b="0" dirty="0">
                <a:solidFill>
                  <a:schemeClr val="tx2">
                    <a:lumMod val="40000"/>
                    <a:lumOff val="60000"/>
                  </a:schemeClr>
                </a:solidFill>
              </a:rPr>
              <a:t>AVANSEUS CONFIDENCIAL</a:t>
            </a:r>
          </a:p>
        </p:txBody>
      </p:sp>
      <p:pic>
        <p:nvPicPr>
          <p:cNvPr id="8" name="Picture 7" descr="Footer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88638" cy="1174829"/>
          </a:xfrm>
          <a:prstGeom prst="rect">
            <a:avLst/>
          </a:prstGeom>
        </p:spPr>
      </p:pic>
      <p:pic>
        <p:nvPicPr>
          <p:cNvPr id="11" name="Picture 10" descr="logo.png"/>
          <p:cNvPicPr/>
          <p:nvPr userDrawn="1"/>
        </p:nvPicPr>
        <p:blipFill>
          <a:blip r:embed="rId3" cstate="print"/>
          <a:stretch>
            <a:fillRect/>
          </a:stretch>
        </p:blipFill>
        <p:spPr>
          <a:xfrm>
            <a:off x="8729054" y="252095"/>
            <a:ext cx="1571270" cy="473886"/>
          </a:xfrm>
          <a:prstGeom prst="rect">
            <a:avLst/>
          </a:prstGeom>
        </p:spPr>
      </p:pic>
    </p:spTree>
    <p:extLst>
      <p:ext uri="{BB962C8B-B14F-4D97-AF65-F5344CB8AC3E}">
        <p14:creationId xmlns:p14="http://schemas.microsoft.com/office/powerpoint/2010/main" val="1856794885"/>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1237717"/>
            <a:ext cx="9085342" cy="2632992"/>
          </a:xfrm>
          <a:prstGeom prst="rect">
            <a:avLst/>
          </a:prstGeom>
        </p:spPr>
        <p:txBody>
          <a:bodyPr anchor="b"/>
          <a:lstStyle>
            <a:lvl1pPr algn="ctr">
              <a:defRPr sz="6800"/>
            </a:lvl1pPr>
          </a:lstStyle>
          <a:p>
            <a:r>
              <a:rPr lang="en-US"/>
              <a:t>Click to edit Master title style</a:t>
            </a:r>
            <a:endParaRPr lang="en-US" dirty="0"/>
          </a:p>
        </p:txBody>
      </p:sp>
      <p:sp>
        <p:nvSpPr>
          <p:cNvPr id="3" name="Subtitle 2"/>
          <p:cNvSpPr>
            <a:spLocks noGrp="1"/>
          </p:cNvSpPr>
          <p:nvPr>
            <p:ph type="subTitle" idx="1"/>
          </p:nvPr>
        </p:nvSpPr>
        <p:spPr>
          <a:xfrm>
            <a:off x="1336080" y="3972247"/>
            <a:ext cx="8016479" cy="1825938"/>
          </a:xfrm>
          <a:prstGeom prst="rect">
            <a:avLst/>
          </a:prstGeom>
        </p:spPr>
        <p:txBody>
          <a:bodyPr/>
          <a:lstStyle>
            <a:lvl1pPr marL="0" indent="0" algn="ctr">
              <a:buNone/>
              <a:defRPr sz="2700"/>
            </a:lvl1pPr>
            <a:lvl2pPr marL="521437" indent="0" algn="ctr">
              <a:buNone/>
              <a:defRPr sz="2300"/>
            </a:lvl2pPr>
            <a:lvl3pPr marL="1042873" indent="0" algn="ctr">
              <a:buNone/>
              <a:defRPr sz="2100"/>
            </a:lvl3pPr>
            <a:lvl4pPr marL="1564310" indent="0" algn="ctr">
              <a:buNone/>
              <a:defRPr sz="1800"/>
            </a:lvl4pPr>
            <a:lvl5pPr marL="2085746" indent="0" algn="ctr">
              <a:buNone/>
              <a:defRPr sz="1800"/>
            </a:lvl5pPr>
            <a:lvl6pPr marL="2607183" indent="0" algn="ctr">
              <a:buNone/>
              <a:defRPr sz="1800"/>
            </a:lvl6pPr>
            <a:lvl7pPr marL="3128620" indent="0" algn="ctr">
              <a:buNone/>
              <a:defRPr sz="1800"/>
            </a:lvl7pPr>
            <a:lvl8pPr marL="3650056" indent="0" algn="ctr">
              <a:buNone/>
              <a:defRPr sz="1800"/>
            </a:lvl8pPr>
            <a:lvl9pPr marL="4171493"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734844" y="7009642"/>
            <a:ext cx="2404944" cy="402652"/>
          </a:xfrm>
          <a:prstGeom prst="rect">
            <a:avLst/>
          </a:prstGeom>
        </p:spPr>
        <p:txBody>
          <a:bodyPr/>
          <a:lstStyle>
            <a:lvl1pPr eaLnBrk="1" fontAlgn="auto" hangingPunct="1">
              <a:spcBef>
                <a:spcPts val="0"/>
              </a:spcBef>
              <a:spcAft>
                <a:spcPts val="0"/>
              </a:spcAft>
              <a:defRPr>
                <a:latin typeface="+mn-lt"/>
              </a:defRPr>
            </a:lvl1pPr>
          </a:lstStyle>
          <a:p>
            <a:pPr>
              <a:defRPr/>
            </a:pPr>
            <a:fld id="{200E92E4-6C50-41D2-9056-76ACF0E04499}" type="datetimeFigureOut">
              <a:rPr lang="id-ID"/>
              <a:pPr>
                <a:defRPr/>
              </a:pPr>
              <a:t>02/07/19</a:t>
            </a:fld>
            <a:endParaRPr lang="id-ID"/>
          </a:p>
        </p:txBody>
      </p:sp>
      <p:sp>
        <p:nvSpPr>
          <p:cNvPr id="5" name="Footer Placeholder 4"/>
          <p:cNvSpPr>
            <a:spLocks noGrp="1"/>
          </p:cNvSpPr>
          <p:nvPr>
            <p:ph type="ftr" sz="quarter" idx="11"/>
          </p:nvPr>
        </p:nvSpPr>
        <p:spPr>
          <a:xfrm>
            <a:off x="3540612" y="7009642"/>
            <a:ext cx="3607415" cy="402652"/>
          </a:xfrm>
          <a:prstGeom prst="rect">
            <a:avLst/>
          </a:prstGeom>
        </p:spPr>
        <p:txBody>
          <a:bodyPr/>
          <a:lstStyle>
            <a:lvl1pPr eaLnBrk="1" fontAlgn="auto" hangingPunct="1">
              <a:spcBef>
                <a:spcPts val="0"/>
              </a:spcBef>
              <a:spcAft>
                <a:spcPts val="0"/>
              </a:spcAft>
              <a:defRPr>
                <a:latin typeface="+mn-lt"/>
              </a:defRPr>
            </a:lvl1pPr>
          </a:lstStyle>
          <a:p>
            <a:pPr>
              <a:defRPr/>
            </a:pPr>
            <a:endParaRPr lang="id-ID"/>
          </a:p>
        </p:txBody>
      </p:sp>
      <p:sp>
        <p:nvSpPr>
          <p:cNvPr id="6" name="Slide Number Placeholder 5"/>
          <p:cNvSpPr>
            <a:spLocks noGrp="1"/>
          </p:cNvSpPr>
          <p:nvPr>
            <p:ph type="sldNum" sz="quarter" idx="12"/>
          </p:nvPr>
        </p:nvSpPr>
        <p:spPr>
          <a:xfrm>
            <a:off x="7548850" y="7009642"/>
            <a:ext cx="2404944" cy="402652"/>
          </a:xfrm>
          <a:prstGeom prst="rect">
            <a:avLst/>
          </a:prstGeom>
        </p:spPr>
        <p:txBody>
          <a:bodyPr/>
          <a:lstStyle>
            <a:lvl1pPr eaLnBrk="1" fontAlgn="auto" hangingPunct="1">
              <a:spcBef>
                <a:spcPts val="0"/>
              </a:spcBef>
              <a:spcAft>
                <a:spcPts val="0"/>
              </a:spcAft>
              <a:defRPr>
                <a:latin typeface="+mn-lt"/>
              </a:defRPr>
            </a:lvl1pPr>
          </a:lstStyle>
          <a:p>
            <a:pPr>
              <a:defRPr/>
            </a:pPr>
            <a:fld id="{3A6057F8-3326-435F-9A83-F07183E50563}" type="slidenum">
              <a:rPr lang="id-ID"/>
              <a:pPr>
                <a:defRPr/>
              </a:pPr>
              <a:t>‹#›</a:t>
            </a:fld>
            <a:endParaRPr lang="id-ID"/>
          </a:p>
        </p:txBody>
      </p:sp>
    </p:spTree>
    <p:extLst>
      <p:ext uri="{BB962C8B-B14F-4D97-AF65-F5344CB8AC3E}">
        <p14:creationId xmlns:p14="http://schemas.microsoft.com/office/powerpoint/2010/main" val="32812340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432" y="302865"/>
            <a:ext cx="9619774" cy="1260475"/>
          </a:xfrm>
          <a:prstGeom prst="rect">
            <a:avLst/>
          </a:prstGeom>
        </p:spPr>
        <p:txBody>
          <a:bodyPr vert="horz" lIns="104287" tIns="52144" rIns="104287" bIns="52144" rtlCol="0" anchor="ctr">
            <a:normAutofit/>
          </a:bodyPr>
          <a:lstStyle/>
          <a:p>
            <a:r>
              <a:rPr lang="en-US" dirty="0"/>
              <a:t>Click to edit Master title style</a:t>
            </a:r>
          </a:p>
        </p:txBody>
      </p:sp>
      <p:sp>
        <p:nvSpPr>
          <p:cNvPr id="3" name="Text Placeholder 2"/>
          <p:cNvSpPr>
            <a:spLocks noGrp="1"/>
          </p:cNvSpPr>
          <p:nvPr>
            <p:ph type="body" idx="1"/>
          </p:nvPr>
        </p:nvSpPr>
        <p:spPr>
          <a:xfrm>
            <a:off x="534432" y="1764666"/>
            <a:ext cx="9619774" cy="4991131"/>
          </a:xfrm>
          <a:prstGeom prst="rect">
            <a:avLst/>
          </a:prstGeom>
        </p:spPr>
        <p:txBody>
          <a:bodyPr vert="horz" lIns="104287" tIns="52144" rIns="104287" bIns="52144"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34432" y="7009642"/>
            <a:ext cx="2494016" cy="402652"/>
          </a:xfrm>
          <a:prstGeom prst="rect">
            <a:avLst/>
          </a:prstGeom>
        </p:spPr>
        <p:txBody>
          <a:bodyPr vert="horz" lIns="104287" tIns="52144" rIns="104287" bIns="52144" rtlCol="0" anchor="ctr"/>
          <a:lstStyle>
            <a:lvl1pPr algn="l">
              <a:defRPr sz="1400">
                <a:solidFill>
                  <a:schemeClr val="tx1">
                    <a:tint val="75000"/>
                  </a:schemeClr>
                </a:solidFill>
              </a:defRPr>
            </a:lvl1pPr>
          </a:lstStyle>
          <a:p>
            <a:fld id="{5FFE1CC6-CCA5-49C4-82D7-458801E6FF6D}" type="datetime1">
              <a:rPr lang="en-US" smtClean="0">
                <a:solidFill>
                  <a:prstClr val="black">
                    <a:tint val="75000"/>
                  </a:prstClr>
                </a:solidFill>
              </a:rPr>
              <a:pPr/>
              <a:t>7/2/19</a:t>
            </a:fld>
            <a:endParaRPr lang="en-US" dirty="0">
              <a:solidFill>
                <a:prstClr val="black">
                  <a:tint val="75000"/>
                </a:prstClr>
              </a:solidFill>
            </a:endParaRPr>
          </a:p>
        </p:txBody>
      </p:sp>
      <p:sp>
        <p:nvSpPr>
          <p:cNvPr id="5" name="Footer Placeholder 4"/>
          <p:cNvSpPr>
            <a:spLocks noGrp="1"/>
          </p:cNvSpPr>
          <p:nvPr>
            <p:ph type="ftr" sz="quarter" idx="3"/>
          </p:nvPr>
        </p:nvSpPr>
        <p:spPr>
          <a:xfrm>
            <a:off x="3651952" y="7009642"/>
            <a:ext cx="3384735" cy="402652"/>
          </a:xfrm>
          <a:prstGeom prst="rect">
            <a:avLst/>
          </a:prstGeom>
        </p:spPr>
        <p:txBody>
          <a:bodyPr vert="horz" lIns="104287" tIns="52144" rIns="104287" bIns="52144" rtlCol="0" anchor="ctr"/>
          <a:lstStyle>
            <a:lvl1pPr algn="ctr">
              <a:defRPr sz="1400">
                <a:solidFill>
                  <a:schemeClr val="tx1">
                    <a:tint val="75000"/>
                  </a:schemeClr>
                </a:solidFill>
              </a:defRPr>
            </a:lvl1pPr>
          </a:lstStyle>
          <a:p>
            <a:r>
              <a:rPr lang="en-US" dirty="0">
                <a:solidFill>
                  <a:prstClr val="black">
                    <a:tint val="75000"/>
                  </a:prstClr>
                </a:solidFill>
              </a:rPr>
              <a:t>Proprietary and Confidential  </a:t>
            </a:r>
          </a:p>
        </p:txBody>
      </p:sp>
      <p:sp>
        <p:nvSpPr>
          <p:cNvPr id="6" name="Slide Number Placeholder 5"/>
          <p:cNvSpPr>
            <a:spLocks noGrp="1"/>
          </p:cNvSpPr>
          <p:nvPr>
            <p:ph type="sldNum" sz="quarter" idx="4"/>
          </p:nvPr>
        </p:nvSpPr>
        <p:spPr>
          <a:xfrm>
            <a:off x="7660190" y="7009642"/>
            <a:ext cx="2494016" cy="402652"/>
          </a:xfrm>
          <a:prstGeom prst="rect">
            <a:avLst/>
          </a:prstGeom>
        </p:spPr>
        <p:txBody>
          <a:bodyPr vert="horz" lIns="104287" tIns="52144" rIns="104287" bIns="52144" rtlCol="0" anchor="ctr"/>
          <a:lstStyle>
            <a:lvl1pPr algn="r">
              <a:defRPr sz="1400">
                <a:solidFill>
                  <a:schemeClr val="tx1">
                    <a:tint val="75000"/>
                  </a:schemeClr>
                </a:solidFill>
              </a:defRPr>
            </a:lvl1pPr>
          </a:lstStyle>
          <a:p>
            <a:fld id="{BFEBEB0A-9E3D-4B14-9782-E2AE3DA60D9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45964686"/>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87" r:id="rId3"/>
    <p:sldLayoutId id="2147483690" r:id="rId4"/>
    <p:sldLayoutId id="2147483691" r:id="rId5"/>
  </p:sldLayoutIdLst>
  <p:transition spd="slow">
    <p:wipe dir="r"/>
  </p:transition>
  <p:hf hdr="0"/>
  <p:txStyles>
    <p:titleStyle>
      <a:lvl1pPr algn="ctr" defTabSz="521437" rtl="0" eaLnBrk="1" latinLnBrk="0" hangingPunct="1">
        <a:spcBef>
          <a:spcPct val="0"/>
        </a:spcBef>
        <a:buNone/>
        <a:defRPr sz="4600" kern="1200">
          <a:solidFill>
            <a:schemeClr val="tx1"/>
          </a:solidFill>
          <a:latin typeface="+mj-lt"/>
          <a:ea typeface="+mj-ea"/>
          <a:cs typeface="+mj-cs"/>
        </a:defRPr>
      </a:lvl1pPr>
    </p:titleStyle>
    <p:body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Artificial Intelligence </a:t>
            </a:r>
            <a:br>
              <a:rPr lang="en-US" dirty="0"/>
            </a:br>
            <a:r>
              <a:rPr lang="en-US" dirty="0"/>
              <a:t>for Enterprise Applications</a:t>
            </a:r>
          </a:p>
        </p:txBody>
      </p:sp>
      <p:sp>
        <p:nvSpPr>
          <p:cNvPr id="3" name="TextBox 2"/>
          <p:cNvSpPr txBox="1"/>
          <p:nvPr/>
        </p:nvSpPr>
        <p:spPr>
          <a:xfrm>
            <a:off x="6792119" y="4322534"/>
            <a:ext cx="3657600" cy="2031325"/>
          </a:xfrm>
          <a:prstGeom prst="rect">
            <a:avLst/>
          </a:prstGeom>
          <a:noFill/>
        </p:spPr>
        <p:txBody>
          <a:bodyPr wrap="square" rtlCol="0">
            <a:spAutoFit/>
          </a:bodyPr>
          <a:lstStyle/>
          <a:p>
            <a:pPr algn="ctr"/>
            <a:endParaRPr lang="en-GB" dirty="0"/>
          </a:p>
          <a:p>
            <a:pPr algn="ctr"/>
            <a:endParaRPr lang="en-GB" dirty="0"/>
          </a:p>
          <a:p>
            <a:pPr algn="ctr"/>
            <a:r>
              <a:rPr lang="en-GB" dirty="0"/>
              <a:t>Predictive Maintenance Release 4.0 Major Features</a:t>
            </a:r>
          </a:p>
          <a:p>
            <a:pPr algn="ctr"/>
            <a:endParaRPr lang="en-GB" dirty="0"/>
          </a:p>
          <a:p>
            <a:pPr algn="ctr"/>
            <a:r>
              <a:rPr lang="en-GB" dirty="0"/>
              <a:t>June 2019</a:t>
            </a:r>
          </a:p>
        </p:txBody>
      </p:sp>
    </p:spTree>
    <p:extLst>
      <p:ext uri="{BB962C8B-B14F-4D97-AF65-F5344CB8AC3E}">
        <p14:creationId xmlns:p14="http://schemas.microsoft.com/office/powerpoint/2010/main" val="186981342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919" y="1190625"/>
            <a:ext cx="9829800" cy="5632311"/>
          </a:xfrm>
          <a:prstGeom prst="rect">
            <a:avLst/>
          </a:prstGeom>
          <a:noFill/>
        </p:spPr>
        <p:txBody>
          <a:bodyPr wrap="square" rtlCol="0">
            <a:spAutoFit/>
          </a:bodyPr>
          <a:lstStyle/>
          <a:p>
            <a:pPr algn="just">
              <a:lnSpc>
                <a:spcPct val="150000"/>
              </a:lnSpc>
            </a:pPr>
            <a:endParaRPr lang="en-GB" u="sng" dirty="0"/>
          </a:p>
          <a:p>
            <a:pPr marL="978637" lvl="1" indent="-457200" algn="just">
              <a:lnSpc>
                <a:spcPct val="150000"/>
              </a:lnSpc>
              <a:buFont typeface="+mj-lt"/>
              <a:buAutoNum type="arabicPeriod"/>
            </a:pPr>
            <a:r>
              <a:rPr lang="en-IN" sz="1800" dirty="0"/>
              <a:t>Discard alarms on a particular site (all technologies) during the planned work schedule since we know that these alarms are dummy alarms which is expected to occur during a planned work. This will remove noise from alarms.</a:t>
            </a:r>
          </a:p>
          <a:p>
            <a:pPr marL="978637" lvl="1" indent="-457200" algn="just">
              <a:lnSpc>
                <a:spcPct val="150000"/>
              </a:lnSpc>
              <a:buFont typeface="+mj-lt"/>
              <a:buAutoNum type="arabicPeriod"/>
            </a:pPr>
            <a:endParaRPr lang="en-IN" sz="1800" dirty="0"/>
          </a:p>
          <a:p>
            <a:pPr marL="978637" lvl="1" indent="-457200" algn="just">
              <a:lnSpc>
                <a:spcPct val="150000"/>
              </a:lnSpc>
              <a:buFont typeface="+mj-lt"/>
              <a:buAutoNum type="arabicPeriod"/>
            </a:pPr>
            <a:r>
              <a:rPr lang="en-IN" sz="1800" dirty="0"/>
              <a:t>When a prediction and planned work schedule overlaps, we tag the same in the prediction report to avoid working on the predicted fault during planned work window.</a:t>
            </a:r>
          </a:p>
          <a:p>
            <a:pPr algn="just">
              <a:lnSpc>
                <a:spcPct val="150000"/>
              </a:lnSpc>
            </a:pPr>
            <a:r>
              <a:rPr lang="en-GB" dirty="0"/>
              <a:t>Automated consideration of RAN Sharing Network information</a:t>
            </a:r>
          </a:p>
          <a:p>
            <a:pPr lvl="1" algn="just">
              <a:lnSpc>
                <a:spcPct val="150000"/>
              </a:lnSpc>
            </a:pPr>
            <a:r>
              <a:rPr lang="en-IN" sz="1800" dirty="0"/>
              <a:t>Generally, sites hosted on a third party operator will not be serviced. This feature will help the </a:t>
            </a:r>
            <a:r>
              <a:rPr lang="en-IN" sz="1800" dirty="0" err="1"/>
              <a:t>NoC</a:t>
            </a:r>
            <a:r>
              <a:rPr lang="en-IN" sz="1800" dirty="0"/>
              <a:t> understand the list of sites which are shared and not hosted by the customer (operator). Predictions related to such sites are discarded/tagged for proper decision making.</a:t>
            </a:r>
          </a:p>
        </p:txBody>
      </p:sp>
      <p:sp>
        <p:nvSpPr>
          <p:cNvPr id="2" name="Rectangle 1"/>
          <p:cNvSpPr/>
          <p:nvPr/>
        </p:nvSpPr>
        <p:spPr>
          <a:xfrm>
            <a:off x="238919" y="1354364"/>
            <a:ext cx="5262979" cy="415498"/>
          </a:xfrm>
          <a:prstGeom prst="rect">
            <a:avLst/>
          </a:prstGeom>
        </p:spPr>
        <p:txBody>
          <a:bodyPr wrap="none">
            <a:spAutoFit/>
          </a:bodyPr>
          <a:lstStyle/>
          <a:p>
            <a:r>
              <a:rPr lang="en-GB" dirty="0"/>
              <a:t>Automated consideration of planned work</a:t>
            </a:r>
            <a:endParaRPr lang="en-IN" dirty="0"/>
          </a:p>
        </p:txBody>
      </p:sp>
      <p:sp>
        <p:nvSpPr>
          <p:cNvPr id="3" name="Rectangle 2"/>
          <p:cNvSpPr/>
          <p:nvPr/>
        </p:nvSpPr>
        <p:spPr>
          <a:xfrm>
            <a:off x="238919" y="218928"/>
            <a:ext cx="5343525" cy="738664"/>
          </a:xfrm>
          <a:prstGeom prst="rect">
            <a:avLst/>
          </a:prstGeom>
        </p:spPr>
        <p:txBody>
          <a:bodyPr>
            <a:spAutoFit/>
          </a:bodyPr>
          <a:lstStyle/>
          <a:p>
            <a:r>
              <a:rPr lang="en-GB" dirty="0"/>
              <a:t>Simplification of operational complexity through additional automations</a:t>
            </a:r>
            <a:endParaRPr lang="en-IN" dirty="0"/>
          </a:p>
        </p:txBody>
      </p:sp>
    </p:spTree>
    <p:extLst>
      <p:ext uri="{BB962C8B-B14F-4D97-AF65-F5344CB8AC3E}">
        <p14:creationId xmlns:p14="http://schemas.microsoft.com/office/powerpoint/2010/main" val="2675381015"/>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919" y="1343025"/>
            <a:ext cx="9829800" cy="2308324"/>
          </a:xfrm>
          <a:prstGeom prst="rect">
            <a:avLst/>
          </a:prstGeom>
          <a:noFill/>
        </p:spPr>
        <p:txBody>
          <a:bodyPr wrap="square" rtlCol="0">
            <a:spAutoFit/>
          </a:bodyPr>
          <a:lstStyle/>
          <a:p>
            <a:pPr algn="just">
              <a:lnSpc>
                <a:spcPct val="150000"/>
              </a:lnSpc>
            </a:pPr>
            <a:r>
              <a:rPr lang="en-GB" dirty="0"/>
              <a:t>Automated consideration of known faulty equipments</a:t>
            </a:r>
          </a:p>
          <a:p>
            <a:pPr lvl="1" algn="just">
              <a:lnSpc>
                <a:spcPct val="150000"/>
              </a:lnSpc>
            </a:pPr>
            <a:r>
              <a:rPr lang="en-GB" dirty="0"/>
              <a:t> </a:t>
            </a:r>
            <a:r>
              <a:rPr lang="en-IN" sz="1800" dirty="0"/>
              <a:t>Faulty sites/Long pending tickets/inventory pending sites – This feature will help identify and tag predictions for faulty sites (sites with very frequent problems and alarms which cannot be solved due to various reasons), sites with long pending reactive tickets with known problems, inventory pending sites etc.</a:t>
            </a:r>
            <a:endParaRPr lang="en-US" sz="1800" dirty="0"/>
          </a:p>
        </p:txBody>
      </p:sp>
      <p:sp>
        <p:nvSpPr>
          <p:cNvPr id="5" name="Rectangle 4"/>
          <p:cNvSpPr/>
          <p:nvPr/>
        </p:nvSpPr>
        <p:spPr>
          <a:xfrm>
            <a:off x="238919" y="223361"/>
            <a:ext cx="5715000" cy="738664"/>
          </a:xfrm>
          <a:prstGeom prst="rect">
            <a:avLst/>
          </a:prstGeom>
        </p:spPr>
        <p:txBody>
          <a:bodyPr wrap="square">
            <a:spAutoFit/>
          </a:bodyPr>
          <a:lstStyle/>
          <a:p>
            <a:r>
              <a:rPr lang="en-GB" dirty="0"/>
              <a:t>Simplification of operational complexity through additional automations</a:t>
            </a:r>
            <a:endParaRPr lang="en-IN" dirty="0"/>
          </a:p>
        </p:txBody>
      </p:sp>
    </p:spTree>
    <p:extLst>
      <p:ext uri="{BB962C8B-B14F-4D97-AF65-F5344CB8AC3E}">
        <p14:creationId xmlns:p14="http://schemas.microsoft.com/office/powerpoint/2010/main" val="40322564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7E34-C2D1-0C47-88EE-2B02595796E1}"/>
              </a:ext>
            </a:extLst>
          </p:cNvPr>
          <p:cNvSpPr>
            <a:spLocks noGrp="1"/>
          </p:cNvSpPr>
          <p:nvPr>
            <p:ph type="title"/>
          </p:nvPr>
        </p:nvSpPr>
        <p:spPr/>
        <p:txBody>
          <a:bodyPr>
            <a:normAutofit fontScale="90000"/>
          </a:bodyPr>
          <a:lstStyle/>
          <a:p>
            <a:r>
              <a:rPr lang="en-GB" sz="2400" dirty="0">
                <a:solidFill>
                  <a:schemeClr val="tx1"/>
                </a:solidFill>
              </a:rPr>
              <a:t>Simplification of operational complexity through additional automations</a:t>
            </a:r>
            <a:br>
              <a:rPr lang="en-IN" sz="2400" dirty="0">
                <a:solidFill>
                  <a:schemeClr val="tx1"/>
                </a:solidFill>
              </a:rPr>
            </a:br>
            <a:r>
              <a:rPr lang="en-IN" sz="2400" dirty="0">
                <a:solidFill>
                  <a:schemeClr val="tx1"/>
                </a:solidFill>
              </a:rPr>
              <a:t>- Configuration snapshot</a:t>
            </a:r>
            <a:endParaRPr lang="en-US" sz="2100" dirty="0">
              <a:solidFill>
                <a:schemeClr val="tx1"/>
              </a:solidFill>
            </a:endParaRPr>
          </a:p>
        </p:txBody>
      </p:sp>
      <p:pic>
        <p:nvPicPr>
          <p:cNvPr id="7" name="Picture 6">
            <a:extLst>
              <a:ext uri="{FF2B5EF4-FFF2-40B4-BE49-F238E27FC236}">
                <a16:creationId xmlns:a16="http://schemas.microsoft.com/office/drawing/2014/main" id="{2AC23BB0-A599-334D-BAF3-8EA549582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7790" y="1170286"/>
            <a:ext cx="5380847" cy="2592941"/>
          </a:xfrm>
          <a:prstGeom prst="rect">
            <a:avLst/>
          </a:prstGeom>
        </p:spPr>
      </p:pic>
      <p:pic>
        <p:nvPicPr>
          <p:cNvPr id="9" name="Picture 8">
            <a:extLst>
              <a:ext uri="{FF2B5EF4-FFF2-40B4-BE49-F238E27FC236}">
                <a16:creationId xmlns:a16="http://schemas.microsoft.com/office/drawing/2014/main" id="{1B39BE5E-BDC7-EC46-91FC-537FE025A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0286"/>
            <a:ext cx="5307790" cy="2637308"/>
          </a:xfrm>
          <a:prstGeom prst="rect">
            <a:avLst/>
          </a:prstGeom>
        </p:spPr>
      </p:pic>
      <p:pic>
        <p:nvPicPr>
          <p:cNvPr id="11" name="Picture 10">
            <a:extLst>
              <a:ext uri="{FF2B5EF4-FFF2-40B4-BE49-F238E27FC236}">
                <a16:creationId xmlns:a16="http://schemas.microsoft.com/office/drawing/2014/main" id="{0263FBA3-B5E0-3F41-B639-B7F0463A7A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8512"/>
            <a:ext cx="5381232" cy="2619147"/>
          </a:xfrm>
          <a:prstGeom prst="rect">
            <a:avLst/>
          </a:prstGeom>
        </p:spPr>
      </p:pic>
      <p:pic>
        <p:nvPicPr>
          <p:cNvPr id="13" name="Picture 12">
            <a:extLst>
              <a:ext uri="{FF2B5EF4-FFF2-40B4-BE49-F238E27FC236}">
                <a16:creationId xmlns:a16="http://schemas.microsoft.com/office/drawing/2014/main" id="{0D0F2141-9B7B-9A43-93C5-E888D2EE8F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2813" y="3818465"/>
            <a:ext cx="5315825" cy="2617100"/>
          </a:xfrm>
          <a:prstGeom prst="rect">
            <a:avLst/>
          </a:prstGeom>
        </p:spPr>
      </p:pic>
      <p:sp>
        <p:nvSpPr>
          <p:cNvPr id="14" name="TextBox 13">
            <a:extLst>
              <a:ext uri="{FF2B5EF4-FFF2-40B4-BE49-F238E27FC236}">
                <a16:creationId xmlns:a16="http://schemas.microsoft.com/office/drawing/2014/main" id="{3D692449-BEE0-D944-A2FF-190F0EA7BE02}"/>
              </a:ext>
            </a:extLst>
          </p:cNvPr>
          <p:cNvSpPr txBox="1"/>
          <p:nvPr/>
        </p:nvSpPr>
        <p:spPr>
          <a:xfrm>
            <a:off x="619919" y="3171825"/>
            <a:ext cx="4114800" cy="307777"/>
          </a:xfrm>
          <a:prstGeom prst="rect">
            <a:avLst/>
          </a:prstGeom>
          <a:noFill/>
        </p:spPr>
        <p:txBody>
          <a:bodyPr wrap="square" rtlCol="0">
            <a:spAutoFit/>
          </a:bodyPr>
          <a:lstStyle/>
          <a:p>
            <a:r>
              <a:rPr lang="en-US" sz="1400" dirty="0">
                <a:solidFill>
                  <a:srgbClr val="FF0000"/>
                </a:solidFill>
              </a:rPr>
              <a:t>Shared sites resource configuration sample</a:t>
            </a:r>
          </a:p>
        </p:txBody>
      </p:sp>
      <p:sp>
        <p:nvSpPr>
          <p:cNvPr id="15" name="TextBox 14">
            <a:extLst>
              <a:ext uri="{FF2B5EF4-FFF2-40B4-BE49-F238E27FC236}">
                <a16:creationId xmlns:a16="http://schemas.microsoft.com/office/drawing/2014/main" id="{D8426B5A-CBB7-D44F-82C4-8BD3DF14AD62}"/>
              </a:ext>
            </a:extLst>
          </p:cNvPr>
          <p:cNvSpPr txBox="1"/>
          <p:nvPr/>
        </p:nvSpPr>
        <p:spPr>
          <a:xfrm>
            <a:off x="6106319" y="3171824"/>
            <a:ext cx="4114800" cy="307777"/>
          </a:xfrm>
          <a:prstGeom prst="rect">
            <a:avLst/>
          </a:prstGeom>
          <a:noFill/>
        </p:spPr>
        <p:txBody>
          <a:bodyPr wrap="square" rtlCol="0">
            <a:spAutoFit/>
          </a:bodyPr>
          <a:lstStyle/>
          <a:p>
            <a:r>
              <a:rPr lang="en-US" sz="1400" dirty="0">
                <a:solidFill>
                  <a:srgbClr val="FF0000"/>
                </a:solidFill>
              </a:rPr>
              <a:t>Long pending tickets configuration sample</a:t>
            </a:r>
          </a:p>
        </p:txBody>
      </p:sp>
      <p:sp>
        <p:nvSpPr>
          <p:cNvPr id="16" name="TextBox 15">
            <a:extLst>
              <a:ext uri="{FF2B5EF4-FFF2-40B4-BE49-F238E27FC236}">
                <a16:creationId xmlns:a16="http://schemas.microsoft.com/office/drawing/2014/main" id="{A0AC5591-66B2-8545-98E3-C66B3B9B3A6A}"/>
              </a:ext>
            </a:extLst>
          </p:cNvPr>
          <p:cNvSpPr txBox="1"/>
          <p:nvPr/>
        </p:nvSpPr>
        <p:spPr>
          <a:xfrm>
            <a:off x="591857" y="5809133"/>
            <a:ext cx="4114800" cy="307777"/>
          </a:xfrm>
          <a:prstGeom prst="rect">
            <a:avLst/>
          </a:prstGeom>
          <a:noFill/>
        </p:spPr>
        <p:txBody>
          <a:bodyPr wrap="square" rtlCol="0">
            <a:spAutoFit/>
          </a:bodyPr>
          <a:lstStyle/>
          <a:p>
            <a:r>
              <a:rPr lang="en-US" sz="1400" dirty="0">
                <a:solidFill>
                  <a:srgbClr val="FF0000"/>
                </a:solidFill>
              </a:rPr>
              <a:t>Site priority resource configuration sample</a:t>
            </a:r>
          </a:p>
        </p:txBody>
      </p:sp>
      <p:sp>
        <p:nvSpPr>
          <p:cNvPr id="17" name="TextBox 16">
            <a:extLst>
              <a:ext uri="{FF2B5EF4-FFF2-40B4-BE49-F238E27FC236}">
                <a16:creationId xmlns:a16="http://schemas.microsoft.com/office/drawing/2014/main" id="{7CCD478E-9F98-4748-B389-B1A81F86AA9C}"/>
              </a:ext>
            </a:extLst>
          </p:cNvPr>
          <p:cNvSpPr txBox="1"/>
          <p:nvPr/>
        </p:nvSpPr>
        <p:spPr>
          <a:xfrm>
            <a:off x="6047388" y="5807631"/>
            <a:ext cx="4114800" cy="307777"/>
          </a:xfrm>
          <a:prstGeom prst="rect">
            <a:avLst/>
          </a:prstGeom>
          <a:noFill/>
        </p:spPr>
        <p:txBody>
          <a:bodyPr wrap="square" rtlCol="0">
            <a:spAutoFit/>
          </a:bodyPr>
          <a:lstStyle/>
          <a:p>
            <a:r>
              <a:rPr lang="en-US" sz="1400" dirty="0">
                <a:solidFill>
                  <a:srgbClr val="FF0000"/>
                </a:solidFill>
              </a:rPr>
              <a:t>Planned work resource configuration sample</a:t>
            </a:r>
          </a:p>
        </p:txBody>
      </p:sp>
    </p:spTree>
    <p:extLst>
      <p:ext uri="{BB962C8B-B14F-4D97-AF65-F5344CB8AC3E}">
        <p14:creationId xmlns:p14="http://schemas.microsoft.com/office/powerpoint/2010/main" val="3441598028"/>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solidFill>
                  <a:schemeClr val="tx1"/>
                </a:solidFill>
              </a:rPr>
              <a:t>Cross-domain correlation</a:t>
            </a:r>
          </a:p>
        </p:txBody>
      </p:sp>
      <p:sp>
        <p:nvSpPr>
          <p:cNvPr id="5" name="TextBox 4"/>
          <p:cNvSpPr txBox="1"/>
          <p:nvPr/>
        </p:nvSpPr>
        <p:spPr>
          <a:xfrm>
            <a:off x="238919" y="1343025"/>
            <a:ext cx="9220200" cy="5365187"/>
          </a:xfrm>
          <a:prstGeom prst="rect">
            <a:avLst/>
          </a:prstGeom>
          <a:noFill/>
        </p:spPr>
        <p:txBody>
          <a:bodyPr wrap="square" rtlCol="0">
            <a:spAutoFit/>
          </a:bodyPr>
          <a:lstStyle/>
          <a:p>
            <a:pPr>
              <a:lnSpc>
                <a:spcPct val="150000"/>
              </a:lnSpc>
            </a:pPr>
            <a:r>
              <a:rPr lang="en-IN" dirty="0"/>
              <a:t>This is performed to understand root cause of problems we are predicting. In some cases, faults propagate from one domain to other domain because of network connections. We discover network topology based on fault occurrence sequence and use it for correlation. Wherever topology is available from operator easily, we use the same. Already, more than one prospects have used our topology discovery and shared positive experiences.</a:t>
            </a:r>
          </a:p>
          <a:p>
            <a:pPr>
              <a:lnSpc>
                <a:spcPct val="150000"/>
              </a:lnSpc>
            </a:pPr>
            <a:r>
              <a:rPr lang="en-IN" dirty="0"/>
              <a:t>This helps in understanding 2 things:</a:t>
            </a:r>
          </a:p>
          <a:p>
            <a:pPr marL="457200" indent="-457200">
              <a:lnSpc>
                <a:spcPct val="150000"/>
              </a:lnSpc>
              <a:buAutoNum type="arabicPeriod"/>
            </a:pPr>
            <a:r>
              <a:rPr lang="en-IN" dirty="0"/>
              <a:t>Faults which are similar and occur together in the network across different sites</a:t>
            </a:r>
          </a:p>
          <a:p>
            <a:pPr marL="457200" indent="-457200">
              <a:lnSpc>
                <a:spcPct val="150000"/>
              </a:lnSpc>
              <a:buAutoNum type="arabicPeriod"/>
            </a:pPr>
            <a:r>
              <a:rPr lang="en-IN" dirty="0"/>
              <a:t>Gives fault correlation across different technologies/domains</a:t>
            </a:r>
            <a:endParaRPr lang="en-GB" dirty="0"/>
          </a:p>
        </p:txBody>
      </p:sp>
    </p:spTree>
    <p:extLst>
      <p:ext uri="{BB962C8B-B14F-4D97-AF65-F5344CB8AC3E}">
        <p14:creationId xmlns:p14="http://schemas.microsoft.com/office/powerpoint/2010/main" val="149918124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264D-881C-4B4C-B971-5FB928782893}"/>
              </a:ext>
            </a:extLst>
          </p:cNvPr>
          <p:cNvSpPr>
            <a:spLocks noGrp="1"/>
          </p:cNvSpPr>
          <p:nvPr>
            <p:ph type="title"/>
          </p:nvPr>
        </p:nvSpPr>
        <p:spPr/>
        <p:txBody>
          <a:bodyPr>
            <a:normAutofit/>
          </a:bodyPr>
          <a:lstStyle/>
          <a:p>
            <a:r>
              <a:rPr lang="en-GB" sz="2100" dirty="0">
                <a:solidFill>
                  <a:schemeClr val="tx1"/>
                </a:solidFill>
              </a:rPr>
              <a:t>Cross-domain correlation – Result from field trial</a:t>
            </a:r>
            <a:endParaRPr lang="en-US" sz="2100" dirty="0"/>
          </a:p>
        </p:txBody>
      </p:sp>
      <p:sp>
        <p:nvSpPr>
          <p:cNvPr id="3" name="TextBox 2">
            <a:extLst>
              <a:ext uri="{FF2B5EF4-FFF2-40B4-BE49-F238E27FC236}">
                <a16:creationId xmlns:a16="http://schemas.microsoft.com/office/drawing/2014/main" id="{5A2D2C0B-FD87-0F4A-A502-C65EAB6F9F13}"/>
              </a:ext>
            </a:extLst>
          </p:cNvPr>
          <p:cNvSpPr txBox="1"/>
          <p:nvPr/>
        </p:nvSpPr>
        <p:spPr>
          <a:xfrm>
            <a:off x="584616" y="1543987"/>
            <a:ext cx="9331703" cy="4293483"/>
          </a:xfrm>
          <a:prstGeom prst="rect">
            <a:avLst/>
          </a:prstGeom>
          <a:noFill/>
        </p:spPr>
        <p:txBody>
          <a:bodyPr wrap="square" rtlCol="0">
            <a:spAutoFit/>
          </a:bodyPr>
          <a:lstStyle/>
          <a:p>
            <a:r>
              <a:rPr lang="en-US" dirty="0"/>
              <a:t>Cross domain correlation with clustering was implemented for one of the prospects where we correlated faults across Access and Transport domain. </a:t>
            </a:r>
          </a:p>
          <a:p>
            <a:endParaRPr lang="en-US" dirty="0"/>
          </a:p>
          <a:p>
            <a:endParaRPr lang="en-US" dirty="0"/>
          </a:p>
          <a:p>
            <a:r>
              <a:rPr lang="en-US" dirty="0"/>
              <a:t>During the trial of 2 months, following results were noticed:</a:t>
            </a:r>
          </a:p>
          <a:p>
            <a:endParaRPr lang="en-US" dirty="0"/>
          </a:p>
          <a:p>
            <a:pPr marL="457200" indent="-457200">
              <a:buAutoNum type="arabicPeriod"/>
            </a:pPr>
            <a:r>
              <a:rPr lang="en-US" dirty="0"/>
              <a:t>Around 18.6% of total predictions were clustered or had correlation information</a:t>
            </a:r>
          </a:p>
          <a:p>
            <a:pPr marL="457200" indent="-457200">
              <a:buAutoNum type="arabicPeriod"/>
            </a:pPr>
            <a:r>
              <a:rPr lang="en-US" dirty="0"/>
              <a:t>Out of the above 18.6% clustered predictions, 11.3% predictions were clustered across Access and Transport domain.</a:t>
            </a:r>
          </a:p>
          <a:p>
            <a:endParaRPr lang="en-US" dirty="0"/>
          </a:p>
          <a:p>
            <a:endParaRPr lang="en-US" dirty="0"/>
          </a:p>
          <a:p>
            <a:endParaRPr lang="en-US" dirty="0"/>
          </a:p>
        </p:txBody>
      </p:sp>
    </p:spTree>
    <p:extLst>
      <p:ext uri="{BB962C8B-B14F-4D97-AF65-F5344CB8AC3E}">
        <p14:creationId xmlns:p14="http://schemas.microsoft.com/office/powerpoint/2010/main" val="381464072"/>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79ACC-A434-EC40-9F8A-6AAA4FA17FD1}"/>
              </a:ext>
            </a:extLst>
          </p:cNvPr>
          <p:cNvSpPr>
            <a:spLocks noGrp="1"/>
          </p:cNvSpPr>
          <p:nvPr>
            <p:ph type="title"/>
          </p:nvPr>
        </p:nvSpPr>
        <p:spPr/>
        <p:txBody>
          <a:bodyPr>
            <a:normAutofit/>
          </a:bodyPr>
          <a:lstStyle/>
          <a:p>
            <a:r>
              <a:rPr lang="en-US" sz="2100" dirty="0">
                <a:solidFill>
                  <a:schemeClr val="tx1"/>
                </a:solidFill>
              </a:rPr>
              <a:t>Cross domain correlation – Tracker snapshots</a:t>
            </a:r>
          </a:p>
        </p:txBody>
      </p:sp>
      <p:pic>
        <p:nvPicPr>
          <p:cNvPr id="4" name="Picture 3">
            <a:extLst>
              <a:ext uri="{FF2B5EF4-FFF2-40B4-BE49-F238E27FC236}">
                <a16:creationId xmlns:a16="http://schemas.microsoft.com/office/drawing/2014/main" id="{891333E9-6455-164B-933B-9614168E7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4025"/>
            <a:ext cx="3667919" cy="2340808"/>
          </a:xfrm>
          <a:prstGeom prst="rect">
            <a:avLst/>
          </a:prstGeom>
        </p:spPr>
      </p:pic>
      <p:pic>
        <p:nvPicPr>
          <p:cNvPr id="6" name="Picture 5">
            <a:extLst>
              <a:ext uri="{FF2B5EF4-FFF2-40B4-BE49-F238E27FC236}">
                <a16:creationId xmlns:a16="http://schemas.microsoft.com/office/drawing/2014/main" id="{B4E8AA16-B3AD-054D-86F2-325E90FDC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919" y="1724025"/>
            <a:ext cx="3581400" cy="2362200"/>
          </a:xfrm>
          <a:prstGeom prst="rect">
            <a:avLst/>
          </a:prstGeom>
        </p:spPr>
      </p:pic>
      <p:pic>
        <p:nvPicPr>
          <p:cNvPr id="8" name="Picture 7">
            <a:extLst>
              <a:ext uri="{FF2B5EF4-FFF2-40B4-BE49-F238E27FC236}">
                <a16:creationId xmlns:a16="http://schemas.microsoft.com/office/drawing/2014/main" id="{E5D1FB4F-7927-A848-B3F9-2B8A5F14A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9319" y="1724025"/>
            <a:ext cx="3439319" cy="2362200"/>
          </a:xfrm>
          <a:prstGeom prst="rect">
            <a:avLst/>
          </a:prstGeom>
        </p:spPr>
      </p:pic>
      <p:pic>
        <p:nvPicPr>
          <p:cNvPr id="10" name="Picture 9">
            <a:extLst>
              <a:ext uri="{FF2B5EF4-FFF2-40B4-BE49-F238E27FC236}">
                <a16:creationId xmlns:a16="http://schemas.microsoft.com/office/drawing/2014/main" id="{CFA9812D-926D-5241-AE4F-5A53398439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8619" y="4238625"/>
            <a:ext cx="4866203" cy="2326653"/>
          </a:xfrm>
          <a:prstGeom prst="rect">
            <a:avLst/>
          </a:prstGeom>
        </p:spPr>
      </p:pic>
      <p:pic>
        <p:nvPicPr>
          <p:cNvPr id="12" name="Picture 11">
            <a:extLst>
              <a:ext uri="{FF2B5EF4-FFF2-40B4-BE49-F238E27FC236}">
                <a16:creationId xmlns:a16="http://schemas.microsoft.com/office/drawing/2014/main" id="{0B8E03FA-1AD0-A243-90DF-C27145850B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3719" y="4238625"/>
            <a:ext cx="4567662" cy="2326653"/>
          </a:xfrm>
          <a:prstGeom prst="rect">
            <a:avLst/>
          </a:prstGeom>
        </p:spPr>
      </p:pic>
      <p:sp>
        <p:nvSpPr>
          <p:cNvPr id="9" name="TextBox 8">
            <a:extLst>
              <a:ext uri="{FF2B5EF4-FFF2-40B4-BE49-F238E27FC236}">
                <a16:creationId xmlns:a16="http://schemas.microsoft.com/office/drawing/2014/main" id="{A25A63A3-8308-BC43-AA17-5491D8EE4AAB}"/>
              </a:ext>
            </a:extLst>
          </p:cNvPr>
          <p:cNvSpPr txBox="1"/>
          <p:nvPr/>
        </p:nvSpPr>
        <p:spPr>
          <a:xfrm>
            <a:off x="1004405" y="3700759"/>
            <a:ext cx="2252298" cy="307777"/>
          </a:xfrm>
          <a:prstGeom prst="rect">
            <a:avLst/>
          </a:prstGeom>
          <a:noFill/>
        </p:spPr>
        <p:txBody>
          <a:bodyPr wrap="square" rtlCol="0">
            <a:spAutoFit/>
          </a:bodyPr>
          <a:lstStyle/>
          <a:p>
            <a:r>
              <a:rPr lang="en-US" sz="1400" dirty="0">
                <a:solidFill>
                  <a:srgbClr val="FF0000"/>
                </a:solidFill>
              </a:rPr>
              <a:t>Basic clusters view</a:t>
            </a:r>
          </a:p>
        </p:txBody>
      </p:sp>
      <p:sp>
        <p:nvSpPr>
          <p:cNvPr id="11" name="TextBox 10">
            <a:extLst>
              <a:ext uri="{FF2B5EF4-FFF2-40B4-BE49-F238E27FC236}">
                <a16:creationId xmlns:a16="http://schemas.microsoft.com/office/drawing/2014/main" id="{3EB201ED-439E-334A-B6EC-AA3EDD2A7013}"/>
              </a:ext>
            </a:extLst>
          </p:cNvPr>
          <p:cNvSpPr txBox="1"/>
          <p:nvPr/>
        </p:nvSpPr>
        <p:spPr>
          <a:xfrm>
            <a:off x="4221450" y="3703244"/>
            <a:ext cx="2677130" cy="307777"/>
          </a:xfrm>
          <a:prstGeom prst="rect">
            <a:avLst/>
          </a:prstGeom>
          <a:noFill/>
        </p:spPr>
        <p:txBody>
          <a:bodyPr wrap="square" rtlCol="0">
            <a:spAutoFit/>
          </a:bodyPr>
          <a:lstStyle/>
          <a:p>
            <a:r>
              <a:rPr lang="en-US" sz="1400" dirty="0">
                <a:solidFill>
                  <a:srgbClr val="FF0000"/>
                </a:solidFill>
              </a:rPr>
              <a:t>Block view of a single cluster</a:t>
            </a:r>
          </a:p>
        </p:txBody>
      </p:sp>
      <p:sp>
        <p:nvSpPr>
          <p:cNvPr id="14" name="TextBox 13">
            <a:extLst>
              <a:ext uri="{FF2B5EF4-FFF2-40B4-BE49-F238E27FC236}">
                <a16:creationId xmlns:a16="http://schemas.microsoft.com/office/drawing/2014/main" id="{713EA818-DC78-C342-9714-6E185F64232A}"/>
              </a:ext>
            </a:extLst>
          </p:cNvPr>
          <p:cNvSpPr txBox="1"/>
          <p:nvPr/>
        </p:nvSpPr>
        <p:spPr>
          <a:xfrm>
            <a:off x="7372390" y="3700758"/>
            <a:ext cx="3378843" cy="307777"/>
          </a:xfrm>
          <a:prstGeom prst="rect">
            <a:avLst/>
          </a:prstGeom>
          <a:noFill/>
        </p:spPr>
        <p:txBody>
          <a:bodyPr wrap="square" rtlCol="0">
            <a:spAutoFit/>
          </a:bodyPr>
          <a:lstStyle/>
          <a:p>
            <a:r>
              <a:rPr lang="en-US" sz="1400" dirty="0">
                <a:solidFill>
                  <a:srgbClr val="FF0000"/>
                </a:solidFill>
              </a:rPr>
              <a:t>Bit pattern view of faults in a cluster</a:t>
            </a:r>
          </a:p>
        </p:txBody>
      </p:sp>
      <p:sp>
        <p:nvSpPr>
          <p:cNvPr id="15" name="TextBox 14">
            <a:extLst>
              <a:ext uri="{FF2B5EF4-FFF2-40B4-BE49-F238E27FC236}">
                <a16:creationId xmlns:a16="http://schemas.microsoft.com/office/drawing/2014/main" id="{5432B8E6-733B-F644-9433-574FD7A57D6F}"/>
              </a:ext>
            </a:extLst>
          </p:cNvPr>
          <p:cNvSpPr txBox="1"/>
          <p:nvPr/>
        </p:nvSpPr>
        <p:spPr>
          <a:xfrm>
            <a:off x="1949491" y="6129191"/>
            <a:ext cx="2252298" cy="307777"/>
          </a:xfrm>
          <a:prstGeom prst="rect">
            <a:avLst/>
          </a:prstGeom>
          <a:noFill/>
        </p:spPr>
        <p:txBody>
          <a:bodyPr wrap="square" rtlCol="0">
            <a:spAutoFit/>
          </a:bodyPr>
          <a:lstStyle/>
          <a:p>
            <a:r>
              <a:rPr lang="en-US" sz="1400" dirty="0">
                <a:solidFill>
                  <a:srgbClr val="FF0000"/>
                </a:solidFill>
              </a:rPr>
              <a:t>Zone wise </a:t>
            </a:r>
            <a:r>
              <a:rPr lang="en-US" sz="1400">
                <a:solidFill>
                  <a:srgbClr val="FF0000"/>
                </a:solidFill>
              </a:rPr>
              <a:t>bar chart </a:t>
            </a:r>
            <a:r>
              <a:rPr lang="en-US" sz="1400" dirty="0">
                <a:solidFill>
                  <a:srgbClr val="FF0000"/>
                </a:solidFill>
              </a:rPr>
              <a:t>view</a:t>
            </a:r>
          </a:p>
        </p:txBody>
      </p:sp>
      <p:sp>
        <p:nvSpPr>
          <p:cNvPr id="16" name="TextBox 15">
            <a:extLst>
              <a:ext uri="{FF2B5EF4-FFF2-40B4-BE49-F238E27FC236}">
                <a16:creationId xmlns:a16="http://schemas.microsoft.com/office/drawing/2014/main" id="{1F458043-CC5E-1A42-9405-A9F18F0FF5D6}"/>
              </a:ext>
            </a:extLst>
          </p:cNvPr>
          <p:cNvSpPr txBox="1"/>
          <p:nvPr/>
        </p:nvSpPr>
        <p:spPr>
          <a:xfrm>
            <a:off x="6511233" y="6129191"/>
            <a:ext cx="3426243" cy="307777"/>
          </a:xfrm>
          <a:prstGeom prst="rect">
            <a:avLst/>
          </a:prstGeom>
          <a:noFill/>
        </p:spPr>
        <p:txBody>
          <a:bodyPr wrap="square" rtlCol="0">
            <a:spAutoFit/>
          </a:bodyPr>
          <a:lstStyle/>
          <a:p>
            <a:r>
              <a:rPr lang="en-US" sz="1400" dirty="0">
                <a:solidFill>
                  <a:srgbClr val="FF0000"/>
                </a:solidFill>
              </a:rPr>
              <a:t>Zone wise map view for clustered faults</a:t>
            </a:r>
          </a:p>
        </p:txBody>
      </p:sp>
    </p:spTree>
    <p:extLst>
      <p:ext uri="{BB962C8B-B14F-4D97-AF65-F5344CB8AC3E}">
        <p14:creationId xmlns:p14="http://schemas.microsoft.com/office/powerpoint/2010/main" val="2241014447"/>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5B46-D9DF-894C-806E-49C16BF6E8F5}"/>
              </a:ext>
            </a:extLst>
          </p:cNvPr>
          <p:cNvSpPr>
            <a:spLocks noGrp="1"/>
          </p:cNvSpPr>
          <p:nvPr>
            <p:ph type="title"/>
          </p:nvPr>
        </p:nvSpPr>
        <p:spPr/>
        <p:txBody>
          <a:bodyPr>
            <a:normAutofit/>
          </a:bodyPr>
          <a:lstStyle/>
          <a:p>
            <a:r>
              <a:rPr lang="en-US" sz="2100" dirty="0">
                <a:solidFill>
                  <a:schemeClr val="tx1"/>
                </a:solidFill>
              </a:rPr>
              <a:t>Additional data source type configuration</a:t>
            </a:r>
          </a:p>
        </p:txBody>
      </p:sp>
      <p:sp>
        <p:nvSpPr>
          <p:cNvPr id="6" name="TextBox 5">
            <a:extLst>
              <a:ext uri="{FF2B5EF4-FFF2-40B4-BE49-F238E27FC236}">
                <a16:creationId xmlns:a16="http://schemas.microsoft.com/office/drawing/2014/main" id="{3642042A-F044-C642-8E4A-BF82CF15DCF7}"/>
              </a:ext>
            </a:extLst>
          </p:cNvPr>
          <p:cNvSpPr txBox="1"/>
          <p:nvPr/>
        </p:nvSpPr>
        <p:spPr>
          <a:xfrm>
            <a:off x="467519" y="1724025"/>
            <a:ext cx="9677400" cy="4616648"/>
          </a:xfrm>
          <a:prstGeom prst="rect">
            <a:avLst/>
          </a:prstGeom>
          <a:noFill/>
        </p:spPr>
        <p:txBody>
          <a:bodyPr wrap="square" rtlCol="0">
            <a:spAutoFit/>
          </a:bodyPr>
          <a:lstStyle/>
          <a:p>
            <a:r>
              <a:rPr lang="en-US" dirty="0"/>
              <a:t>Earlier the data parser in CAN was allowed to be configured only for Alarm data. Now an option is available in parser to select desired data source types.</a:t>
            </a:r>
          </a:p>
          <a:p>
            <a:endParaRPr lang="en-US" dirty="0"/>
          </a:p>
          <a:p>
            <a:r>
              <a:rPr lang="en-US" dirty="0"/>
              <a:t>These data source types are:</a:t>
            </a:r>
          </a:p>
          <a:p>
            <a:endParaRPr lang="en-US" dirty="0"/>
          </a:p>
          <a:p>
            <a:pPr marL="457200" indent="-457200">
              <a:buAutoNum type="arabicPeriod"/>
            </a:pPr>
            <a:r>
              <a:rPr lang="en-US" dirty="0"/>
              <a:t>Alarm – To process alarm data</a:t>
            </a:r>
          </a:p>
          <a:p>
            <a:pPr marL="457200" indent="-457200">
              <a:buAutoNum type="arabicPeriod"/>
            </a:pPr>
            <a:endParaRPr lang="en-US" dirty="0"/>
          </a:p>
          <a:p>
            <a:pPr marL="457200" indent="-457200">
              <a:buAutoNum type="arabicPeriod"/>
            </a:pPr>
            <a:r>
              <a:rPr lang="en-US" dirty="0"/>
              <a:t>Trouble ticket – To process ticket data</a:t>
            </a:r>
          </a:p>
          <a:p>
            <a:pPr marL="457200" indent="-457200">
              <a:buAutoNum type="arabicPeriod"/>
            </a:pPr>
            <a:endParaRPr lang="en-US" dirty="0"/>
          </a:p>
          <a:p>
            <a:pPr marL="457200" indent="-457200">
              <a:buAutoNum type="arabicPeriod"/>
            </a:pPr>
            <a:r>
              <a:rPr lang="en-US" dirty="0"/>
              <a:t>Performance counter – To process performance counter KPI</a:t>
            </a:r>
          </a:p>
          <a:p>
            <a:pPr marL="457200" indent="-457200">
              <a:buAutoNum type="arabicPeriod"/>
            </a:pPr>
            <a:endParaRPr lang="en-US" dirty="0"/>
          </a:p>
          <a:p>
            <a:pPr marL="457200" indent="-457200">
              <a:buAutoNum type="arabicPeriod"/>
            </a:pPr>
            <a:r>
              <a:rPr lang="en-US" dirty="0"/>
              <a:t>Others – Allows custom data source processing</a:t>
            </a:r>
          </a:p>
          <a:p>
            <a:pPr marL="457200" indent="-457200">
              <a:buAutoNum type="arabicPeriod"/>
            </a:pPr>
            <a:endParaRPr lang="en-US" dirty="0"/>
          </a:p>
          <a:p>
            <a:pPr marL="457200" indent="-457200">
              <a:buAutoNum type="arabicPeriod"/>
            </a:pPr>
            <a:endParaRPr lang="en-US" dirty="0"/>
          </a:p>
        </p:txBody>
      </p:sp>
    </p:spTree>
    <p:extLst>
      <p:ext uri="{BB962C8B-B14F-4D97-AF65-F5344CB8AC3E}">
        <p14:creationId xmlns:p14="http://schemas.microsoft.com/office/powerpoint/2010/main" val="3523787597"/>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32CE-9BF8-5B42-9FE6-B172E6C5684D}"/>
              </a:ext>
            </a:extLst>
          </p:cNvPr>
          <p:cNvSpPr>
            <a:spLocks noGrp="1"/>
          </p:cNvSpPr>
          <p:nvPr>
            <p:ph type="title"/>
          </p:nvPr>
        </p:nvSpPr>
        <p:spPr/>
        <p:txBody>
          <a:bodyPr>
            <a:normAutofit/>
          </a:bodyPr>
          <a:lstStyle/>
          <a:p>
            <a:r>
              <a:rPr lang="en-US" sz="2100" dirty="0">
                <a:solidFill>
                  <a:schemeClr val="tx1"/>
                </a:solidFill>
              </a:rPr>
              <a:t>Additional data source type configuration – Configuration snapshots</a:t>
            </a:r>
          </a:p>
        </p:txBody>
      </p:sp>
      <p:pic>
        <p:nvPicPr>
          <p:cNvPr id="4" name="Picture 3">
            <a:extLst>
              <a:ext uri="{FF2B5EF4-FFF2-40B4-BE49-F238E27FC236}">
                <a16:creationId xmlns:a16="http://schemas.microsoft.com/office/drawing/2014/main" id="{7A6B5383-3059-114B-9685-FAE14FB80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919" y="1490777"/>
            <a:ext cx="5446683" cy="2781377"/>
          </a:xfrm>
          <a:prstGeom prst="rect">
            <a:avLst/>
          </a:prstGeom>
        </p:spPr>
      </p:pic>
      <p:pic>
        <p:nvPicPr>
          <p:cNvPr id="6" name="Picture 5">
            <a:extLst>
              <a:ext uri="{FF2B5EF4-FFF2-40B4-BE49-F238E27FC236}">
                <a16:creationId xmlns:a16="http://schemas.microsoft.com/office/drawing/2014/main" id="{8306DE6F-44D8-9240-8657-130E673B3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3" y="1495425"/>
            <a:ext cx="5159326" cy="2805304"/>
          </a:xfrm>
          <a:prstGeom prst="rect">
            <a:avLst/>
          </a:prstGeom>
        </p:spPr>
      </p:pic>
      <p:pic>
        <p:nvPicPr>
          <p:cNvPr id="8" name="Picture 7">
            <a:extLst>
              <a:ext uri="{FF2B5EF4-FFF2-40B4-BE49-F238E27FC236}">
                <a16:creationId xmlns:a16="http://schemas.microsoft.com/office/drawing/2014/main" id="{31595B74-F9D1-5D47-8C62-D9B442F45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919" y="4300729"/>
            <a:ext cx="5446683" cy="2542681"/>
          </a:xfrm>
          <a:prstGeom prst="rect">
            <a:avLst/>
          </a:prstGeom>
        </p:spPr>
      </p:pic>
      <p:pic>
        <p:nvPicPr>
          <p:cNvPr id="10" name="Picture 9">
            <a:extLst>
              <a:ext uri="{FF2B5EF4-FFF2-40B4-BE49-F238E27FC236}">
                <a16:creationId xmlns:a16="http://schemas.microsoft.com/office/drawing/2014/main" id="{7A6A4CAB-BDD7-0D4C-8933-B0A5482974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13" y="4329616"/>
            <a:ext cx="5151506" cy="2513794"/>
          </a:xfrm>
          <a:prstGeom prst="rect">
            <a:avLst/>
          </a:prstGeom>
        </p:spPr>
      </p:pic>
      <p:sp>
        <p:nvSpPr>
          <p:cNvPr id="9" name="TextBox 8">
            <a:extLst>
              <a:ext uri="{FF2B5EF4-FFF2-40B4-BE49-F238E27FC236}">
                <a16:creationId xmlns:a16="http://schemas.microsoft.com/office/drawing/2014/main" id="{C66C7E46-E3EF-1B4F-86D8-1967B84E0603}"/>
              </a:ext>
            </a:extLst>
          </p:cNvPr>
          <p:cNvSpPr txBox="1"/>
          <p:nvPr/>
        </p:nvSpPr>
        <p:spPr>
          <a:xfrm>
            <a:off x="869547" y="3853507"/>
            <a:ext cx="3553412" cy="307777"/>
          </a:xfrm>
          <a:prstGeom prst="rect">
            <a:avLst/>
          </a:prstGeom>
          <a:noFill/>
        </p:spPr>
        <p:txBody>
          <a:bodyPr wrap="square" rtlCol="0">
            <a:spAutoFit/>
          </a:bodyPr>
          <a:lstStyle/>
          <a:p>
            <a:r>
              <a:rPr lang="en-US" sz="1400" dirty="0">
                <a:solidFill>
                  <a:srgbClr val="FF0000"/>
                </a:solidFill>
              </a:rPr>
              <a:t>Performance counter parser configuration</a:t>
            </a:r>
          </a:p>
        </p:txBody>
      </p:sp>
      <p:sp>
        <p:nvSpPr>
          <p:cNvPr id="12" name="TextBox 11">
            <a:extLst>
              <a:ext uri="{FF2B5EF4-FFF2-40B4-BE49-F238E27FC236}">
                <a16:creationId xmlns:a16="http://schemas.microsoft.com/office/drawing/2014/main" id="{62986850-184B-554C-8854-8C7F1098DC6D}"/>
              </a:ext>
            </a:extLst>
          </p:cNvPr>
          <p:cNvSpPr txBox="1"/>
          <p:nvPr/>
        </p:nvSpPr>
        <p:spPr>
          <a:xfrm>
            <a:off x="6718920" y="3853507"/>
            <a:ext cx="2863365" cy="307777"/>
          </a:xfrm>
          <a:prstGeom prst="rect">
            <a:avLst/>
          </a:prstGeom>
          <a:noFill/>
        </p:spPr>
        <p:txBody>
          <a:bodyPr wrap="square" rtlCol="0">
            <a:spAutoFit/>
          </a:bodyPr>
          <a:lstStyle/>
          <a:p>
            <a:r>
              <a:rPr lang="en-US" sz="1400" dirty="0">
                <a:solidFill>
                  <a:srgbClr val="FF0000"/>
                </a:solidFill>
              </a:rPr>
              <a:t>Alarm parser configuration</a:t>
            </a:r>
          </a:p>
        </p:txBody>
      </p:sp>
      <p:sp>
        <p:nvSpPr>
          <p:cNvPr id="13" name="TextBox 12">
            <a:extLst>
              <a:ext uri="{FF2B5EF4-FFF2-40B4-BE49-F238E27FC236}">
                <a16:creationId xmlns:a16="http://schemas.microsoft.com/office/drawing/2014/main" id="{8EC7D1BF-C427-7B4F-9E0A-A593EB1902D8}"/>
              </a:ext>
            </a:extLst>
          </p:cNvPr>
          <p:cNvSpPr txBox="1"/>
          <p:nvPr/>
        </p:nvSpPr>
        <p:spPr>
          <a:xfrm>
            <a:off x="1421296" y="6535633"/>
            <a:ext cx="3026972" cy="307777"/>
          </a:xfrm>
          <a:prstGeom prst="rect">
            <a:avLst/>
          </a:prstGeom>
          <a:noFill/>
        </p:spPr>
        <p:txBody>
          <a:bodyPr wrap="square" rtlCol="0">
            <a:spAutoFit/>
          </a:bodyPr>
          <a:lstStyle/>
          <a:p>
            <a:r>
              <a:rPr lang="en-US" sz="1400" dirty="0">
                <a:solidFill>
                  <a:srgbClr val="FF0000"/>
                </a:solidFill>
              </a:rPr>
              <a:t>Trouble ticket parser configuration</a:t>
            </a:r>
          </a:p>
        </p:txBody>
      </p:sp>
      <p:sp>
        <p:nvSpPr>
          <p:cNvPr id="14" name="TextBox 13">
            <a:extLst>
              <a:ext uri="{FF2B5EF4-FFF2-40B4-BE49-F238E27FC236}">
                <a16:creationId xmlns:a16="http://schemas.microsoft.com/office/drawing/2014/main" id="{BD70FA87-2B38-E748-BDC1-E8CA35A11F78}"/>
              </a:ext>
            </a:extLst>
          </p:cNvPr>
          <p:cNvSpPr txBox="1"/>
          <p:nvPr/>
        </p:nvSpPr>
        <p:spPr>
          <a:xfrm>
            <a:off x="6206748" y="6518175"/>
            <a:ext cx="3887707" cy="307777"/>
          </a:xfrm>
          <a:prstGeom prst="rect">
            <a:avLst/>
          </a:prstGeom>
          <a:noFill/>
        </p:spPr>
        <p:txBody>
          <a:bodyPr wrap="square" rtlCol="0">
            <a:spAutoFit/>
          </a:bodyPr>
          <a:lstStyle/>
          <a:p>
            <a:r>
              <a:rPr lang="en-US" sz="1400" dirty="0">
                <a:solidFill>
                  <a:srgbClr val="FF0000"/>
                </a:solidFill>
              </a:rPr>
              <a:t>Custom data source parser configuration</a:t>
            </a:r>
          </a:p>
        </p:txBody>
      </p:sp>
    </p:spTree>
    <p:extLst>
      <p:ext uri="{BB962C8B-B14F-4D97-AF65-F5344CB8AC3E}">
        <p14:creationId xmlns:p14="http://schemas.microsoft.com/office/powerpoint/2010/main" val="1591786905"/>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52DC-7FAF-864F-98FC-7D8273097311}"/>
              </a:ext>
            </a:extLst>
          </p:cNvPr>
          <p:cNvSpPr>
            <a:spLocks noGrp="1"/>
          </p:cNvSpPr>
          <p:nvPr>
            <p:ph type="title"/>
          </p:nvPr>
        </p:nvSpPr>
        <p:spPr/>
        <p:txBody>
          <a:bodyPr>
            <a:normAutofit/>
          </a:bodyPr>
          <a:lstStyle/>
          <a:p>
            <a:r>
              <a:rPr lang="en-US" sz="2100" dirty="0">
                <a:solidFill>
                  <a:schemeClr val="tx1"/>
                </a:solidFill>
              </a:rPr>
              <a:t>Alarm filtering configuration</a:t>
            </a:r>
          </a:p>
        </p:txBody>
      </p:sp>
      <p:sp>
        <p:nvSpPr>
          <p:cNvPr id="3" name="TextBox 2">
            <a:extLst>
              <a:ext uri="{FF2B5EF4-FFF2-40B4-BE49-F238E27FC236}">
                <a16:creationId xmlns:a16="http://schemas.microsoft.com/office/drawing/2014/main" id="{BBF4A19F-88CF-B74B-AB8C-55E7B8803799}"/>
              </a:ext>
            </a:extLst>
          </p:cNvPr>
          <p:cNvSpPr txBox="1"/>
          <p:nvPr/>
        </p:nvSpPr>
        <p:spPr>
          <a:xfrm>
            <a:off x="449705" y="1603947"/>
            <a:ext cx="9619014" cy="3970318"/>
          </a:xfrm>
          <a:prstGeom prst="rect">
            <a:avLst/>
          </a:prstGeom>
          <a:noFill/>
        </p:spPr>
        <p:txBody>
          <a:bodyPr wrap="square" rtlCol="0">
            <a:spAutoFit/>
          </a:bodyPr>
          <a:lstStyle/>
          <a:p>
            <a:r>
              <a:rPr lang="en-US" dirty="0"/>
              <a:t>Alarm filtering configuration is a way to configure the specific alarms to be included or excluded as part of daily alarm ingestion. This of course affects the prediction and KPI calculation since both depend on alarm volume.</a:t>
            </a:r>
          </a:p>
          <a:p>
            <a:endParaRPr lang="en-US" dirty="0"/>
          </a:p>
          <a:p>
            <a:r>
              <a:rPr lang="en-US" dirty="0"/>
              <a:t>This feature is an efficient way of enforcing filter rules to separate the input data by formulating filter queries:</a:t>
            </a:r>
          </a:p>
          <a:p>
            <a:endParaRPr lang="en-US" dirty="0"/>
          </a:p>
          <a:p>
            <a:pPr marL="457200" indent="-457200">
              <a:buAutoNum type="arabicPeriod"/>
            </a:pPr>
            <a:r>
              <a:rPr lang="en-US" dirty="0"/>
              <a:t>Keeps only the required alarms in working storage and hence reduces the load.</a:t>
            </a:r>
          </a:p>
          <a:p>
            <a:pPr marL="457200" indent="-457200">
              <a:buAutoNum type="arabicPeriod"/>
            </a:pPr>
            <a:endParaRPr lang="en-US" dirty="0"/>
          </a:p>
          <a:p>
            <a:pPr marL="457200" indent="-457200">
              <a:buAutoNum type="arabicPeriod"/>
            </a:pPr>
            <a:r>
              <a:rPr lang="en-US" dirty="0"/>
              <a:t>Allows flexible selection based on exclusion, inclusion, regular expression and file based condition specification.</a:t>
            </a:r>
          </a:p>
        </p:txBody>
      </p:sp>
    </p:spTree>
    <p:extLst>
      <p:ext uri="{BB962C8B-B14F-4D97-AF65-F5344CB8AC3E}">
        <p14:creationId xmlns:p14="http://schemas.microsoft.com/office/powerpoint/2010/main" val="285429685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4B779-FE98-E04B-90B4-97FB0A36CF84}"/>
              </a:ext>
            </a:extLst>
          </p:cNvPr>
          <p:cNvSpPr>
            <a:spLocks noGrp="1"/>
          </p:cNvSpPr>
          <p:nvPr>
            <p:ph type="title"/>
          </p:nvPr>
        </p:nvSpPr>
        <p:spPr/>
        <p:txBody>
          <a:bodyPr>
            <a:normAutofit/>
          </a:bodyPr>
          <a:lstStyle/>
          <a:p>
            <a:r>
              <a:rPr lang="en-US" sz="2100" dirty="0">
                <a:solidFill>
                  <a:schemeClr val="tx1"/>
                </a:solidFill>
              </a:rPr>
              <a:t>Alarm filtering configuration – Configuration snapshots</a:t>
            </a:r>
          </a:p>
        </p:txBody>
      </p:sp>
      <p:pic>
        <p:nvPicPr>
          <p:cNvPr id="4" name="Picture 3">
            <a:extLst>
              <a:ext uri="{FF2B5EF4-FFF2-40B4-BE49-F238E27FC236}">
                <a16:creationId xmlns:a16="http://schemas.microsoft.com/office/drawing/2014/main" id="{A92142FE-51A4-A940-813E-9481F0DC9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15" y="4266846"/>
            <a:ext cx="5309112" cy="2636652"/>
          </a:xfrm>
          <a:prstGeom prst="rect">
            <a:avLst/>
          </a:prstGeom>
        </p:spPr>
      </p:pic>
      <p:pic>
        <p:nvPicPr>
          <p:cNvPr id="6" name="Picture 5">
            <a:extLst>
              <a:ext uri="{FF2B5EF4-FFF2-40B4-BE49-F238E27FC236}">
                <a16:creationId xmlns:a16="http://schemas.microsoft.com/office/drawing/2014/main" id="{55BECCED-2C54-1D4E-8EC8-7C72C2760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1107" y="4266845"/>
            <a:ext cx="5248702" cy="2636652"/>
          </a:xfrm>
          <a:prstGeom prst="rect">
            <a:avLst/>
          </a:prstGeom>
        </p:spPr>
      </p:pic>
      <p:pic>
        <p:nvPicPr>
          <p:cNvPr id="8" name="Picture 7">
            <a:extLst>
              <a:ext uri="{FF2B5EF4-FFF2-40B4-BE49-F238E27FC236}">
                <a16:creationId xmlns:a16="http://schemas.microsoft.com/office/drawing/2014/main" id="{D510807D-D8F9-BA42-8547-912EF47092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10" y="1583535"/>
            <a:ext cx="5286697" cy="2655739"/>
          </a:xfrm>
          <a:prstGeom prst="rect">
            <a:avLst/>
          </a:prstGeom>
        </p:spPr>
      </p:pic>
      <p:pic>
        <p:nvPicPr>
          <p:cNvPr id="10" name="Picture 9">
            <a:extLst>
              <a:ext uri="{FF2B5EF4-FFF2-40B4-BE49-F238E27FC236}">
                <a16:creationId xmlns:a16="http://schemas.microsoft.com/office/drawing/2014/main" id="{8F468BB5-89DC-884F-94EC-A5F26205D1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1107" y="1583534"/>
            <a:ext cx="5248702" cy="2655739"/>
          </a:xfrm>
          <a:prstGeom prst="rect">
            <a:avLst/>
          </a:prstGeom>
        </p:spPr>
      </p:pic>
      <p:sp>
        <p:nvSpPr>
          <p:cNvPr id="11" name="TextBox 10">
            <a:extLst>
              <a:ext uri="{FF2B5EF4-FFF2-40B4-BE49-F238E27FC236}">
                <a16:creationId xmlns:a16="http://schemas.microsoft.com/office/drawing/2014/main" id="{8EFA6C76-853B-AE4C-9FA7-94C6F6D8B3AD}"/>
              </a:ext>
            </a:extLst>
          </p:cNvPr>
          <p:cNvSpPr txBox="1"/>
          <p:nvPr/>
        </p:nvSpPr>
        <p:spPr>
          <a:xfrm>
            <a:off x="164892" y="1214203"/>
            <a:ext cx="10284827" cy="369332"/>
          </a:xfrm>
          <a:prstGeom prst="rect">
            <a:avLst/>
          </a:prstGeom>
          <a:noFill/>
        </p:spPr>
        <p:txBody>
          <a:bodyPr wrap="square" rtlCol="0">
            <a:spAutoFit/>
          </a:bodyPr>
          <a:lstStyle/>
          <a:p>
            <a:r>
              <a:rPr lang="en-US" sz="1800" dirty="0"/>
              <a:t>Snapshots show different ways to apply alarm filters like text, regular expression &amp; file upload </a:t>
            </a:r>
          </a:p>
        </p:txBody>
      </p:sp>
      <p:sp>
        <p:nvSpPr>
          <p:cNvPr id="9" name="TextBox 8">
            <a:extLst>
              <a:ext uri="{FF2B5EF4-FFF2-40B4-BE49-F238E27FC236}">
                <a16:creationId xmlns:a16="http://schemas.microsoft.com/office/drawing/2014/main" id="{FFF3FB55-3279-6842-B08B-B97DE99079FC}"/>
              </a:ext>
            </a:extLst>
          </p:cNvPr>
          <p:cNvSpPr txBox="1"/>
          <p:nvPr/>
        </p:nvSpPr>
        <p:spPr>
          <a:xfrm>
            <a:off x="1243587" y="3931496"/>
            <a:ext cx="3026972" cy="307777"/>
          </a:xfrm>
          <a:prstGeom prst="rect">
            <a:avLst/>
          </a:prstGeom>
          <a:noFill/>
        </p:spPr>
        <p:txBody>
          <a:bodyPr wrap="square" rtlCol="0">
            <a:spAutoFit/>
          </a:bodyPr>
          <a:lstStyle/>
          <a:p>
            <a:r>
              <a:rPr lang="en-US" sz="1400" dirty="0">
                <a:solidFill>
                  <a:srgbClr val="FF0000"/>
                </a:solidFill>
              </a:rPr>
              <a:t>Basic alarm filter configuration </a:t>
            </a:r>
          </a:p>
        </p:txBody>
      </p:sp>
      <p:sp>
        <p:nvSpPr>
          <p:cNvPr id="12" name="TextBox 11">
            <a:extLst>
              <a:ext uri="{FF2B5EF4-FFF2-40B4-BE49-F238E27FC236}">
                <a16:creationId xmlns:a16="http://schemas.microsoft.com/office/drawing/2014/main" id="{65C0CF96-47F2-334B-96BE-2169E77EEADC}"/>
              </a:ext>
            </a:extLst>
          </p:cNvPr>
          <p:cNvSpPr txBox="1"/>
          <p:nvPr/>
        </p:nvSpPr>
        <p:spPr>
          <a:xfrm>
            <a:off x="6792119" y="6460895"/>
            <a:ext cx="4018904" cy="307777"/>
          </a:xfrm>
          <a:prstGeom prst="rect">
            <a:avLst/>
          </a:prstGeom>
          <a:noFill/>
        </p:spPr>
        <p:txBody>
          <a:bodyPr wrap="square" rtlCol="0">
            <a:spAutoFit/>
          </a:bodyPr>
          <a:lstStyle/>
          <a:p>
            <a:r>
              <a:rPr lang="en-US" sz="1400" dirty="0">
                <a:solidFill>
                  <a:srgbClr val="FF0000"/>
                </a:solidFill>
              </a:rPr>
              <a:t>Text based query configuration</a:t>
            </a:r>
          </a:p>
        </p:txBody>
      </p:sp>
      <p:sp>
        <p:nvSpPr>
          <p:cNvPr id="13" name="TextBox 12">
            <a:extLst>
              <a:ext uri="{FF2B5EF4-FFF2-40B4-BE49-F238E27FC236}">
                <a16:creationId xmlns:a16="http://schemas.microsoft.com/office/drawing/2014/main" id="{E55F8328-B240-1D47-8254-FCB725D49708}"/>
              </a:ext>
            </a:extLst>
          </p:cNvPr>
          <p:cNvSpPr txBox="1"/>
          <p:nvPr/>
        </p:nvSpPr>
        <p:spPr>
          <a:xfrm>
            <a:off x="6530284" y="3926742"/>
            <a:ext cx="4018904" cy="307777"/>
          </a:xfrm>
          <a:prstGeom prst="rect">
            <a:avLst/>
          </a:prstGeom>
          <a:noFill/>
        </p:spPr>
        <p:txBody>
          <a:bodyPr wrap="square" rtlCol="0">
            <a:spAutoFit/>
          </a:bodyPr>
          <a:lstStyle/>
          <a:p>
            <a:r>
              <a:rPr lang="en-US" sz="1400" dirty="0">
                <a:solidFill>
                  <a:srgbClr val="FF0000"/>
                </a:solidFill>
              </a:rPr>
              <a:t>Regular expression query configuration</a:t>
            </a:r>
          </a:p>
        </p:txBody>
      </p:sp>
      <p:sp>
        <p:nvSpPr>
          <p:cNvPr id="14" name="TextBox 13">
            <a:extLst>
              <a:ext uri="{FF2B5EF4-FFF2-40B4-BE49-F238E27FC236}">
                <a16:creationId xmlns:a16="http://schemas.microsoft.com/office/drawing/2014/main" id="{3E8E0BA0-7A5E-D341-A296-2C445B8CAE64}"/>
              </a:ext>
            </a:extLst>
          </p:cNvPr>
          <p:cNvSpPr txBox="1"/>
          <p:nvPr/>
        </p:nvSpPr>
        <p:spPr>
          <a:xfrm>
            <a:off x="924719" y="6524929"/>
            <a:ext cx="4018904" cy="307777"/>
          </a:xfrm>
          <a:prstGeom prst="rect">
            <a:avLst/>
          </a:prstGeom>
          <a:noFill/>
        </p:spPr>
        <p:txBody>
          <a:bodyPr wrap="square" rtlCol="0">
            <a:spAutoFit/>
          </a:bodyPr>
          <a:lstStyle/>
          <a:p>
            <a:r>
              <a:rPr lang="en-US" sz="1400" dirty="0">
                <a:solidFill>
                  <a:srgbClr val="FF0000"/>
                </a:solidFill>
              </a:rPr>
              <a:t>File upload based filter query configuration</a:t>
            </a:r>
          </a:p>
        </p:txBody>
      </p:sp>
    </p:spTree>
    <p:extLst>
      <p:ext uri="{BB962C8B-B14F-4D97-AF65-F5344CB8AC3E}">
        <p14:creationId xmlns:p14="http://schemas.microsoft.com/office/powerpoint/2010/main" val="222348344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solidFill>
                  <a:schemeClr val="tx1"/>
                </a:solidFill>
              </a:rPr>
              <a:t>Major features</a:t>
            </a:r>
          </a:p>
        </p:txBody>
      </p:sp>
      <p:sp>
        <p:nvSpPr>
          <p:cNvPr id="3" name="TextBox 2"/>
          <p:cNvSpPr txBox="1"/>
          <p:nvPr/>
        </p:nvSpPr>
        <p:spPr>
          <a:xfrm>
            <a:off x="543719" y="1647825"/>
            <a:ext cx="9829800" cy="4939814"/>
          </a:xfrm>
          <a:prstGeom prst="rect">
            <a:avLst/>
          </a:prstGeom>
          <a:noFill/>
        </p:spPr>
        <p:txBody>
          <a:bodyPr wrap="square" rtlCol="0">
            <a:spAutoFit/>
          </a:bodyPr>
          <a:lstStyle/>
          <a:p>
            <a:pPr marL="457200" indent="-457200">
              <a:buFont typeface="+mj-lt"/>
              <a:buAutoNum type="arabicPeriod"/>
            </a:pPr>
            <a:r>
              <a:rPr lang="en-GB" dirty="0"/>
              <a:t>ROE (Return on Effort) – Algorithmic prioritisation of predicted faults for NOC and field action </a:t>
            </a:r>
          </a:p>
          <a:p>
            <a:pPr marL="457200" indent="-457200">
              <a:buFont typeface="+mj-lt"/>
              <a:buAutoNum type="arabicPeriod"/>
            </a:pPr>
            <a:endParaRPr lang="en-GB" dirty="0"/>
          </a:p>
          <a:p>
            <a:pPr marL="457200" indent="-457200">
              <a:buFont typeface="+mj-lt"/>
              <a:buAutoNum type="arabicPeriod"/>
            </a:pPr>
            <a:r>
              <a:rPr lang="en-GB" dirty="0"/>
              <a:t>Improved Root cause Analysis framework for predicted fault</a:t>
            </a:r>
          </a:p>
          <a:p>
            <a:pPr marL="457200" indent="-457200">
              <a:buFont typeface="+mj-lt"/>
              <a:buAutoNum type="arabicPeriod"/>
            </a:pPr>
            <a:endParaRPr lang="en-GB" dirty="0"/>
          </a:p>
          <a:p>
            <a:pPr marL="457200" indent="-457200">
              <a:buFont typeface="+mj-lt"/>
              <a:buAutoNum type="arabicPeriod"/>
            </a:pPr>
            <a:r>
              <a:rPr lang="en-GB" dirty="0"/>
              <a:t>Simplification of operational complexity through additional automations</a:t>
            </a:r>
          </a:p>
          <a:p>
            <a:pPr marL="978637" lvl="1" indent="-457200">
              <a:buFont typeface="Arial" panose="020B0604020202020204" pitchFamily="34" charset="0"/>
              <a:buChar char="•"/>
            </a:pPr>
            <a:r>
              <a:rPr lang="en-GB" dirty="0"/>
              <a:t>Planned work </a:t>
            </a:r>
          </a:p>
          <a:p>
            <a:pPr marL="978637" lvl="1" indent="-457200">
              <a:buFont typeface="Arial" panose="020B0604020202020204" pitchFamily="34" charset="0"/>
              <a:buChar char="•"/>
            </a:pPr>
            <a:r>
              <a:rPr lang="en-GB" dirty="0"/>
              <a:t>Shared RAN sites</a:t>
            </a:r>
          </a:p>
          <a:p>
            <a:pPr marL="978637" lvl="1" indent="-457200">
              <a:buFont typeface="Arial" panose="020B0604020202020204" pitchFamily="34" charset="0"/>
              <a:buChar char="•"/>
            </a:pPr>
            <a:r>
              <a:rPr lang="en-IN" dirty="0"/>
              <a:t>Long pending tickets / inventory pending sites </a:t>
            </a:r>
          </a:p>
          <a:p>
            <a:pPr marL="457200" indent="-457200">
              <a:buFont typeface="Arial" panose="020B0604020202020204" pitchFamily="34" charset="0"/>
              <a:buChar char="•"/>
            </a:pPr>
            <a:endParaRPr lang="en-IN" dirty="0"/>
          </a:p>
          <a:p>
            <a:pPr marL="457200" indent="-457200">
              <a:buFont typeface="+mj-lt"/>
              <a:buAutoNum type="arabicPeriod" startAt="4"/>
            </a:pPr>
            <a:r>
              <a:rPr lang="en-IN" dirty="0"/>
              <a:t>Cross Domain Correlation (Transport and Radio) </a:t>
            </a:r>
          </a:p>
          <a:p>
            <a:pPr marL="457200" indent="-457200">
              <a:buFont typeface="+mj-lt"/>
              <a:buAutoNum type="arabicPeriod" startAt="4"/>
            </a:pPr>
            <a:endParaRPr lang="en-IN" dirty="0"/>
          </a:p>
          <a:p>
            <a:pPr marL="457200" indent="-457200">
              <a:buFont typeface="+mj-lt"/>
              <a:buAutoNum type="arabicPeriod" startAt="4"/>
            </a:pPr>
            <a:r>
              <a:rPr lang="en-IN" dirty="0"/>
              <a:t>Additional data source type configuration</a:t>
            </a:r>
          </a:p>
          <a:p>
            <a:pPr marL="457200" indent="-457200">
              <a:buFont typeface="+mj-lt"/>
              <a:buAutoNum type="arabicPeriod" startAt="4"/>
            </a:pPr>
            <a:endParaRPr lang="en-IN" dirty="0"/>
          </a:p>
          <a:p>
            <a:pPr marL="457200" indent="-457200">
              <a:buFont typeface="+mj-lt"/>
              <a:buAutoNum type="arabicPeriod" startAt="4"/>
            </a:pPr>
            <a:r>
              <a:rPr lang="en-IN" dirty="0"/>
              <a:t>Alarm filtering configuration</a:t>
            </a:r>
            <a:endParaRPr lang="en-GB" dirty="0"/>
          </a:p>
        </p:txBody>
      </p:sp>
    </p:spTree>
    <p:extLst>
      <p:ext uri="{BB962C8B-B14F-4D97-AF65-F5344CB8AC3E}">
        <p14:creationId xmlns:p14="http://schemas.microsoft.com/office/powerpoint/2010/main" val="210315113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100" dirty="0">
                <a:solidFill>
                  <a:schemeClr val="tx1"/>
                </a:solidFill>
              </a:rPr>
              <a:t>Return On Effort (</a:t>
            </a:r>
            <a:r>
              <a:rPr lang="en-GB" sz="2100" dirty="0" err="1">
                <a:solidFill>
                  <a:schemeClr val="tx1"/>
                </a:solidFill>
              </a:rPr>
              <a:t>RoE</a:t>
            </a:r>
            <a:r>
              <a:rPr lang="en-GB" sz="2100" dirty="0">
                <a:solidFill>
                  <a:schemeClr val="tx1"/>
                </a:solidFill>
              </a:rPr>
              <a:t>)</a:t>
            </a:r>
          </a:p>
        </p:txBody>
      </p:sp>
      <p:sp>
        <p:nvSpPr>
          <p:cNvPr id="4" name="TextBox 3"/>
          <p:cNvSpPr txBox="1"/>
          <p:nvPr/>
        </p:nvSpPr>
        <p:spPr>
          <a:xfrm>
            <a:off x="162719" y="1190625"/>
            <a:ext cx="9829800" cy="5493812"/>
          </a:xfrm>
          <a:prstGeom prst="rect">
            <a:avLst/>
          </a:prstGeom>
          <a:noFill/>
        </p:spPr>
        <p:txBody>
          <a:bodyPr wrap="square" rtlCol="0">
            <a:spAutoFit/>
          </a:bodyPr>
          <a:lstStyle/>
          <a:p>
            <a:pPr algn="just">
              <a:lnSpc>
                <a:spcPct val="150000"/>
              </a:lnSpc>
            </a:pPr>
            <a:r>
              <a:rPr lang="en-IN" dirty="0"/>
              <a:t>Since field service transformation happens gradually, there is a need to identify predictions which are most impactful so that work can start with these first. Based on our long experience of this requirement from many operators, Return on Effort (</a:t>
            </a:r>
            <a:r>
              <a:rPr lang="en-IN" dirty="0" err="1"/>
              <a:t>RoE</a:t>
            </a:r>
            <a:r>
              <a:rPr lang="en-IN" dirty="0"/>
              <a:t>) functionality is provided to deployments. It’s an algorithmic way to prioritise predictions. Customers are ok with our shortlisting.</a:t>
            </a:r>
          </a:p>
          <a:p>
            <a:pPr algn="just">
              <a:lnSpc>
                <a:spcPct val="150000"/>
              </a:lnSpc>
            </a:pPr>
            <a:endParaRPr lang="en-IN" dirty="0"/>
          </a:p>
          <a:p>
            <a:pPr algn="just">
              <a:lnSpc>
                <a:spcPct val="150000"/>
              </a:lnSpc>
            </a:pPr>
            <a:r>
              <a:rPr lang="en-IN" sz="1800" dirty="0"/>
              <a:t>ROE is an index/value on a scale of 0 to 100 (0 being the minimum and 100 being the maximum). It is an aggregated index/value based on individual index calculation on various important attributes of the predictions such as:</a:t>
            </a:r>
          </a:p>
          <a:p>
            <a:pPr marL="457200" lvl="0" indent="-457200">
              <a:lnSpc>
                <a:spcPct val="150000"/>
              </a:lnSpc>
              <a:buFont typeface="+mj-lt"/>
              <a:buAutoNum type="arabicPeriod"/>
            </a:pPr>
            <a:r>
              <a:rPr lang="en-IN" sz="1800" dirty="0"/>
              <a:t>Ticket history			 4. Average alarm duration</a:t>
            </a:r>
            <a:endParaRPr lang="en-US" sz="1800" dirty="0"/>
          </a:p>
          <a:p>
            <a:pPr marL="457200" lvl="0" indent="-457200">
              <a:lnSpc>
                <a:spcPct val="150000"/>
              </a:lnSpc>
              <a:buFont typeface="+mj-lt"/>
              <a:buAutoNum type="arabicPeriod"/>
            </a:pPr>
            <a:r>
              <a:rPr lang="en-IN" sz="1800" dirty="0"/>
              <a:t>Site priority			 5. Original alarm severity</a:t>
            </a:r>
            <a:endParaRPr lang="en-US" sz="1800" dirty="0"/>
          </a:p>
          <a:p>
            <a:pPr marL="457200" lvl="0" indent="-457200">
              <a:lnSpc>
                <a:spcPct val="150000"/>
              </a:lnSpc>
              <a:buFont typeface="+mj-lt"/>
              <a:buAutoNum type="arabicPeriod"/>
            </a:pPr>
            <a:r>
              <a:rPr lang="en-IN" sz="1800" dirty="0"/>
              <a:t>Alarm cause priority </a:t>
            </a:r>
            <a:r>
              <a:rPr lang="en-US" sz="1800" dirty="0"/>
              <a:t>		 6. </a:t>
            </a:r>
            <a:r>
              <a:rPr lang="en-IN" sz="1800" dirty="0"/>
              <a:t>Alarm de-duplicated count</a:t>
            </a:r>
            <a:endParaRPr lang="en-US" dirty="0"/>
          </a:p>
        </p:txBody>
      </p:sp>
    </p:spTree>
    <p:extLst>
      <p:ext uri="{BB962C8B-B14F-4D97-AF65-F5344CB8AC3E}">
        <p14:creationId xmlns:p14="http://schemas.microsoft.com/office/powerpoint/2010/main" val="392450133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919" y="1190625"/>
            <a:ext cx="9829800" cy="4257191"/>
          </a:xfrm>
          <a:prstGeom prst="rect">
            <a:avLst/>
          </a:prstGeom>
          <a:noFill/>
        </p:spPr>
        <p:txBody>
          <a:bodyPr wrap="square" rtlCol="0">
            <a:spAutoFit/>
          </a:bodyPr>
          <a:lstStyle/>
          <a:p>
            <a:pPr algn="just">
              <a:lnSpc>
                <a:spcPct val="150000"/>
              </a:lnSpc>
            </a:pPr>
            <a:r>
              <a:rPr lang="en-IN" sz="1800" dirty="0"/>
              <a:t>Every attribute in the previous slide is provided with a minimum and a maximum threshold. These threshold values are defined based on both raw data analysis and from our domain experience. </a:t>
            </a:r>
            <a:endParaRPr lang="en-US" sz="1800" dirty="0"/>
          </a:p>
          <a:p>
            <a:pPr algn="just">
              <a:lnSpc>
                <a:spcPct val="150000"/>
              </a:lnSpc>
            </a:pPr>
            <a:endParaRPr lang="en-IN" sz="1800" dirty="0"/>
          </a:p>
          <a:p>
            <a:pPr algn="just">
              <a:lnSpc>
                <a:spcPct val="150000"/>
              </a:lnSpc>
            </a:pPr>
            <a:r>
              <a:rPr lang="en-IN" sz="1800" dirty="0"/>
              <a:t>Furthermore, each attribute is given a weight during ROE index calculation. For example, we know that ticket history contributes more compared to average alarm duration.</a:t>
            </a:r>
          </a:p>
          <a:p>
            <a:pPr algn="just">
              <a:lnSpc>
                <a:spcPct val="150000"/>
              </a:lnSpc>
            </a:pPr>
            <a:endParaRPr lang="en-IN" sz="1800" dirty="0"/>
          </a:p>
          <a:p>
            <a:pPr algn="just">
              <a:lnSpc>
                <a:spcPct val="150000"/>
              </a:lnSpc>
            </a:pPr>
            <a:r>
              <a:rPr lang="en-IN" sz="1800" dirty="0"/>
              <a:t>To ensure the </a:t>
            </a:r>
            <a:r>
              <a:rPr lang="en-IN" sz="1800" dirty="0" err="1"/>
              <a:t>NoC</a:t>
            </a:r>
            <a:r>
              <a:rPr lang="en-IN" sz="1800" dirty="0"/>
              <a:t> chooses the right predictions to act on, we tag/</a:t>
            </a:r>
            <a:r>
              <a:rPr lang="en-IN" sz="1800" dirty="0" err="1"/>
              <a:t>color</a:t>
            </a:r>
            <a:r>
              <a:rPr lang="en-IN" sz="1800" dirty="0"/>
              <a:t> top predictions based on ROE index calculation. </a:t>
            </a:r>
            <a:endParaRPr lang="en-US" sz="1800" dirty="0"/>
          </a:p>
          <a:p>
            <a:pPr algn="just">
              <a:lnSpc>
                <a:spcPct val="150000"/>
              </a:lnSpc>
            </a:pPr>
            <a:endParaRPr lang="en-IN" dirty="0"/>
          </a:p>
        </p:txBody>
      </p:sp>
      <p:sp>
        <p:nvSpPr>
          <p:cNvPr id="3" name="Title 1"/>
          <p:cNvSpPr>
            <a:spLocks noGrp="1"/>
          </p:cNvSpPr>
          <p:nvPr>
            <p:ph type="title"/>
          </p:nvPr>
        </p:nvSpPr>
        <p:spPr>
          <a:xfrm>
            <a:off x="32593" y="83224"/>
            <a:ext cx="9619774" cy="1008380"/>
          </a:xfrm>
        </p:spPr>
        <p:txBody>
          <a:bodyPr>
            <a:normAutofit/>
          </a:bodyPr>
          <a:lstStyle/>
          <a:p>
            <a:r>
              <a:rPr lang="en-GB" sz="2100" dirty="0">
                <a:solidFill>
                  <a:schemeClr val="tx1"/>
                </a:solidFill>
              </a:rPr>
              <a:t>Return On Effort (</a:t>
            </a:r>
            <a:r>
              <a:rPr lang="en-GB" sz="2100" dirty="0" err="1">
                <a:solidFill>
                  <a:schemeClr val="tx1"/>
                </a:solidFill>
              </a:rPr>
              <a:t>RoE</a:t>
            </a:r>
            <a:r>
              <a:rPr lang="en-GB" sz="2100" dirty="0">
                <a:solidFill>
                  <a:schemeClr val="tx1"/>
                </a:solidFill>
              </a:rPr>
              <a:t>) - Continued</a:t>
            </a:r>
          </a:p>
        </p:txBody>
      </p:sp>
    </p:spTree>
    <p:extLst>
      <p:ext uri="{BB962C8B-B14F-4D97-AF65-F5344CB8AC3E}">
        <p14:creationId xmlns:p14="http://schemas.microsoft.com/office/powerpoint/2010/main" val="251357467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DE247-F600-CD43-950B-D1B759AB6BC8}"/>
              </a:ext>
            </a:extLst>
          </p:cNvPr>
          <p:cNvSpPr>
            <a:spLocks noGrp="1"/>
          </p:cNvSpPr>
          <p:nvPr>
            <p:ph type="title"/>
          </p:nvPr>
        </p:nvSpPr>
        <p:spPr/>
        <p:txBody>
          <a:bodyPr>
            <a:normAutofit/>
          </a:bodyPr>
          <a:lstStyle/>
          <a:p>
            <a:r>
              <a:rPr lang="en-US" sz="2100" dirty="0">
                <a:solidFill>
                  <a:schemeClr val="tx1"/>
                </a:solidFill>
              </a:rPr>
              <a:t>Return on effort (</a:t>
            </a:r>
            <a:r>
              <a:rPr lang="en-US" sz="2100" dirty="0" err="1">
                <a:solidFill>
                  <a:schemeClr val="tx1"/>
                </a:solidFill>
              </a:rPr>
              <a:t>RoE</a:t>
            </a:r>
            <a:r>
              <a:rPr lang="en-US" sz="2100" dirty="0">
                <a:solidFill>
                  <a:schemeClr val="tx1"/>
                </a:solidFill>
              </a:rPr>
              <a:t>) – Configuration snapshots</a:t>
            </a:r>
          </a:p>
        </p:txBody>
      </p:sp>
      <p:pic>
        <p:nvPicPr>
          <p:cNvPr id="4" name="Picture 3">
            <a:extLst>
              <a:ext uri="{FF2B5EF4-FFF2-40B4-BE49-F238E27FC236}">
                <a16:creationId xmlns:a16="http://schemas.microsoft.com/office/drawing/2014/main" id="{F4B70784-BD05-C64D-8F76-C06166AF2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171" y="4238625"/>
            <a:ext cx="5233451" cy="2653402"/>
          </a:xfrm>
          <a:prstGeom prst="rect">
            <a:avLst/>
          </a:prstGeom>
        </p:spPr>
      </p:pic>
      <p:pic>
        <p:nvPicPr>
          <p:cNvPr id="6" name="Picture 5">
            <a:extLst>
              <a:ext uri="{FF2B5EF4-FFF2-40B4-BE49-F238E27FC236}">
                <a16:creationId xmlns:a16="http://schemas.microsoft.com/office/drawing/2014/main" id="{58AF2D2E-8415-5A4C-B85F-BD9630E25C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93" y="4249868"/>
            <a:ext cx="5336621" cy="2656008"/>
          </a:xfrm>
          <a:prstGeom prst="rect">
            <a:avLst/>
          </a:prstGeom>
        </p:spPr>
      </p:pic>
      <p:pic>
        <p:nvPicPr>
          <p:cNvPr id="10" name="Picture 9">
            <a:extLst>
              <a:ext uri="{FF2B5EF4-FFF2-40B4-BE49-F238E27FC236}">
                <a16:creationId xmlns:a16="http://schemas.microsoft.com/office/drawing/2014/main" id="{FFBA3F23-6551-D84A-B3B7-2762018511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5" y="1536168"/>
            <a:ext cx="5353899" cy="2666700"/>
          </a:xfrm>
          <a:prstGeom prst="rect">
            <a:avLst/>
          </a:prstGeom>
        </p:spPr>
      </p:pic>
      <p:pic>
        <p:nvPicPr>
          <p:cNvPr id="12" name="Picture 11">
            <a:extLst>
              <a:ext uri="{FF2B5EF4-FFF2-40B4-BE49-F238E27FC236}">
                <a16:creationId xmlns:a16="http://schemas.microsoft.com/office/drawing/2014/main" id="{E330EB30-9B69-A642-BA5F-F9EB7BE6BF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9215" y="1536166"/>
            <a:ext cx="5264408" cy="2666701"/>
          </a:xfrm>
          <a:prstGeom prst="rect">
            <a:avLst/>
          </a:prstGeom>
        </p:spPr>
      </p:pic>
      <p:sp>
        <p:nvSpPr>
          <p:cNvPr id="3" name="TextBox 2">
            <a:extLst>
              <a:ext uri="{FF2B5EF4-FFF2-40B4-BE49-F238E27FC236}">
                <a16:creationId xmlns:a16="http://schemas.microsoft.com/office/drawing/2014/main" id="{3D7ECE15-513D-4F42-AD24-F01DED5C18E2}"/>
              </a:ext>
            </a:extLst>
          </p:cNvPr>
          <p:cNvSpPr txBox="1"/>
          <p:nvPr/>
        </p:nvSpPr>
        <p:spPr>
          <a:xfrm>
            <a:off x="1521170" y="3764703"/>
            <a:ext cx="2359465" cy="307777"/>
          </a:xfrm>
          <a:prstGeom prst="rect">
            <a:avLst/>
          </a:prstGeom>
          <a:noFill/>
        </p:spPr>
        <p:txBody>
          <a:bodyPr wrap="square" rtlCol="0">
            <a:spAutoFit/>
          </a:bodyPr>
          <a:lstStyle/>
          <a:p>
            <a:r>
              <a:rPr lang="en-US" sz="1400" dirty="0" err="1">
                <a:solidFill>
                  <a:srgbClr val="FF0000"/>
                </a:solidFill>
              </a:rPr>
              <a:t>RoE</a:t>
            </a:r>
            <a:r>
              <a:rPr lang="en-US" sz="1400" dirty="0">
                <a:solidFill>
                  <a:srgbClr val="FF0000"/>
                </a:solidFill>
              </a:rPr>
              <a:t> parameter list view</a:t>
            </a:r>
          </a:p>
        </p:txBody>
      </p:sp>
      <p:sp>
        <p:nvSpPr>
          <p:cNvPr id="9" name="TextBox 8">
            <a:extLst>
              <a:ext uri="{FF2B5EF4-FFF2-40B4-BE49-F238E27FC236}">
                <a16:creationId xmlns:a16="http://schemas.microsoft.com/office/drawing/2014/main" id="{C04FA502-AE9F-9547-9681-F8965425322A}"/>
              </a:ext>
            </a:extLst>
          </p:cNvPr>
          <p:cNvSpPr txBox="1"/>
          <p:nvPr/>
        </p:nvSpPr>
        <p:spPr>
          <a:xfrm>
            <a:off x="6837163" y="3764702"/>
            <a:ext cx="2815204" cy="307777"/>
          </a:xfrm>
          <a:prstGeom prst="rect">
            <a:avLst/>
          </a:prstGeom>
          <a:noFill/>
        </p:spPr>
        <p:txBody>
          <a:bodyPr wrap="square" rtlCol="0">
            <a:spAutoFit/>
          </a:bodyPr>
          <a:lstStyle/>
          <a:p>
            <a:r>
              <a:rPr lang="en-US" sz="1400" dirty="0">
                <a:solidFill>
                  <a:srgbClr val="FF0000"/>
                </a:solidFill>
              </a:rPr>
              <a:t>Excel sheet mapping for </a:t>
            </a:r>
            <a:r>
              <a:rPr lang="en-US" sz="1400" dirty="0" err="1">
                <a:solidFill>
                  <a:srgbClr val="FF0000"/>
                </a:solidFill>
              </a:rPr>
              <a:t>RoE</a:t>
            </a:r>
            <a:endParaRPr lang="en-US" sz="1400" dirty="0">
              <a:solidFill>
                <a:srgbClr val="FF0000"/>
              </a:solidFill>
            </a:endParaRPr>
          </a:p>
        </p:txBody>
      </p:sp>
      <p:sp>
        <p:nvSpPr>
          <p:cNvPr id="11" name="TextBox 10">
            <a:extLst>
              <a:ext uri="{FF2B5EF4-FFF2-40B4-BE49-F238E27FC236}">
                <a16:creationId xmlns:a16="http://schemas.microsoft.com/office/drawing/2014/main" id="{C5695C4E-B175-7041-8DA2-8DA95CFAEB73}"/>
              </a:ext>
            </a:extLst>
          </p:cNvPr>
          <p:cNvSpPr txBox="1"/>
          <p:nvPr/>
        </p:nvSpPr>
        <p:spPr>
          <a:xfrm>
            <a:off x="1517748" y="6147126"/>
            <a:ext cx="2815204" cy="307777"/>
          </a:xfrm>
          <a:prstGeom prst="rect">
            <a:avLst/>
          </a:prstGeom>
          <a:noFill/>
        </p:spPr>
        <p:txBody>
          <a:bodyPr wrap="square" rtlCol="0">
            <a:spAutoFit/>
          </a:bodyPr>
          <a:lstStyle/>
          <a:p>
            <a:r>
              <a:rPr lang="en-US" sz="1400" dirty="0">
                <a:solidFill>
                  <a:srgbClr val="FF0000"/>
                </a:solidFill>
              </a:rPr>
              <a:t>Query formation for </a:t>
            </a:r>
            <a:r>
              <a:rPr lang="en-US" sz="1400" dirty="0" err="1">
                <a:solidFill>
                  <a:srgbClr val="FF0000"/>
                </a:solidFill>
              </a:rPr>
              <a:t>RoE</a:t>
            </a:r>
            <a:endParaRPr lang="en-US" sz="1400" dirty="0">
              <a:solidFill>
                <a:srgbClr val="FF0000"/>
              </a:solidFill>
            </a:endParaRPr>
          </a:p>
        </p:txBody>
      </p:sp>
      <p:sp>
        <p:nvSpPr>
          <p:cNvPr id="14" name="TextBox 13">
            <a:extLst>
              <a:ext uri="{FF2B5EF4-FFF2-40B4-BE49-F238E27FC236}">
                <a16:creationId xmlns:a16="http://schemas.microsoft.com/office/drawing/2014/main" id="{318DCAD3-F8EB-B141-8AE9-AC77BC856CD5}"/>
              </a:ext>
            </a:extLst>
          </p:cNvPr>
          <p:cNvSpPr txBox="1"/>
          <p:nvPr/>
        </p:nvSpPr>
        <p:spPr>
          <a:xfrm>
            <a:off x="6822571" y="6147126"/>
            <a:ext cx="2815204" cy="307777"/>
          </a:xfrm>
          <a:prstGeom prst="rect">
            <a:avLst/>
          </a:prstGeom>
          <a:noFill/>
        </p:spPr>
        <p:txBody>
          <a:bodyPr wrap="square" rtlCol="0">
            <a:spAutoFit/>
          </a:bodyPr>
          <a:lstStyle/>
          <a:p>
            <a:r>
              <a:rPr lang="en-US" sz="1400" dirty="0">
                <a:solidFill>
                  <a:srgbClr val="FF0000"/>
                </a:solidFill>
              </a:rPr>
              <a:t>Weightage configuration for </a:t>
            </a:r>
            <a:r>
              <a:rPr lang="en-US" sz="1400" dirty="0" err="1">
                <a:solidFill>
                  <a:srgbClr val="FF0000"/>
                </a:solidFill>
              </a:rPr>
              <a:t>RoE</a:t>
            </a:r>
            <a:endParaRPr lang="en-US" sz="1400" dirty="0">
              <a:solidFill>
                <a:srgbClr val="FF0000"/>
              </a:solidFill>
            </a:endParaRPr>
          </a:p>
        </p:txBody>
      </p:sp>
    </p:spTree>
    <p:extLst>
      <p:ext uri="{BB962C8B-B14F-4D97-AF65-F5344CB8AC3E}">
        <p14:creationId xmlns:p14="http://schemas.microsoft.com/office/powerpoint/2010/main" val="983525069"/>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919" y="1261646"/>
            <a:ext cx="9829800" cy="5557740"/>
          </a:xfrm>
          <a:prstGeom prst="rect">
            <a:avLst/>
          </a:prstGeom>
          <a:noFill/>
        </p:spPr>
        <p:txBody>
          <a:bodyPr wrap="square" rtlCol="0">
            <a:spAutoFit/>
          </a:bodyPr>
          <a:lstStyle/>
          <a:p>
            <a:r>
              <a:rPr lang="en-IN" dirty="0"/>
              <a:t>Operationalization of RCA is done by our proprietary two stage method.</a:t>
            </a:r>
          </a:p>
          <a:p>
            <a:endParaRPr lang="en-IN" dirty="0"/>
          </a:p>
          <a:p>
            <a:pPr marL="457200" indent="-457200">
              <a:lnSpc>
                <a:spcPct val="114000"/>
              </a:lnSpc>
              <a:buAutoNum type="arabicPeriod"/>
            </a:pPr>
            <a:r>
              <a:rPr lang="en-IN" dirty="0"/>
              <a:t>Stage 1: Technical RCA – Root causes of predicted faults are provided based on experience of our domain experts on alarm types being predicted and alarm sequences that typically precede them (as per historical analysis)</a:t>
            </a:r>
          </a:p>
          <a:p>
            <a:pPr marL="457200" indent="-457200">
              <a:buAutoNum type="arabicPeriod"/>
            </a:pPr>
            <a:endParaRPr lang="en-IN" dirty="0"/>
          </a:p>
          <a:p>
            <a:pPr marL="457200" indent="-457200">
              <a:lnSpc>
                <a:spcPct val="114000"/>
              </a:lnSpc>
              <a:buAutoNum type="arabicPeriod"/>
            </a:pPr>
            <a:r>
              <a:rPr lang="en-IN" dirty="0"/>
              <a:t>Stage 2: Field learnt RCA – During operationalization, field team is requested to provide information back to us on what actually they found (as root cause) against our prediction. Our algorithm learns from these feedbacks, by associating these with alarm sequences prior to the fault.</a:t>
            </a:r>
          </a:p>
          <a:p>
            <a:pPr marL="457200" indent="-457200">
              <a:buAutoNum type="arabicPeriod"/>
            </a:pPr>
            <a:endParaRPr lang="en-IN" dirty="0"/>
          </a:p>
          <a:p>
            <a:pPr>
              <a:lnSpc>
                <a:spcPct val="114000"/>
              </a:lnSpc>
            </a:pPr>
            <a:r>
              <a:rPr lang="en-IN" sz="1800" dirty="0"/>
              <a:t>Obviously, field learnt RCAs are more accurate than Technical RCA. Hence, a gradual replacement of Technical RCAs with Field learnt RCAs is followed as operationalization progresses. </a:t>
            </a:r>
          </a:p>
          <a:p>
            <a:br>
              <a:rPr lang="en-IN" dirty="0"/>
            </a:br>
            <a:endParaRPr lang="en-IN" dirty="0"/>
          </a:p>
        </p:txBody>
      </p:sp>
      <p:sp>
        <p:nvSpPr>
          <p:cNvPr id="2" name="Rectangle 1"/>
          <p:cNvSpPr/>
          <p:nvPr/>
        </p:nvSpPr>
        <p:spPr>
          <a:xfrm>
            <a:off x="238919" y="352425"/>
            <a:ext cx="6553200" cy="415498"/>
          </a:xfrm>
          <a:prstGeom prst="rect">
            <a:avLst/>
          </a:prstGeom>
        </p:spPr>
        <p:txBody>
          <a:bodyPr wrap="square">
            <a:spAutoFit/>
          </a:bodyPr>
          <a:lstStyle/>
          <a:p>
            <a:r>
              <a:rPr lang="en-GB" dirty="0"/>
              <a:t>Root Cause Analysis</a:t>
            </a:r>
            <a:endParaRPr lang="en-IN" dirty="0"/>
          </a:p>
        </p:txBody>
      </p:sp>
    </p:spTree>
    <p:extLst>
      <p:ext uri="{BB962C8B-B14F-4D97-AF65-F5344CB8AC3E}">
        <p14:creationId xmlns:p14="http://schemas.microsoft.com/office/powerpoint/2010/main" val="826691350"/>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5119" y="1343025"/>
            <a:ext cx="9753600" cy="1002454"/>
          </a:xfrm>
          <a:prstGeom prst="rect">
            <a:avLst/>
          </a:prstGeom>
        </p:spPr>
        <p:txBody>
          <a:bodyPr wrap="square">
            <a:spAutoFit/>
          </a:bodyPr>
          <a:lstStyle/>
          <a:p>
            <a:pPr>
              <a:lnSpc>
                <a:spcPct val="150000"/>
              </a:lnSpc>
            </a:pPr>
            <a:r>
              <a:rPr lang="en-IN" dirty="0"/>
              <a:t>Replacement rate of Technical RCA with Field learnt RCA is as follows, based on our experience with one field trial:</a:t>
            </a:r>
          </a:p>
        </p:txBody>
      </p:sp>
      <p:graphicFrame>
        <p:nvGraphicFramePr>
          <p:cNvPr id="2" name="Table 1"/>
          <p:cNvGraphicFramePr>
            <a:graphicFrameLocks noGrp="1"/>
          </p:cNvGraphicFramePr>
          <p:nvPr>
            <p:extLst>
              <p:ext uri="{D42A27DB-BD31-4B8C-83A1-F6EECF244321}">
                <p14:modId xmlns:p14="http://schemas.microsoft.com/office/powerpoint/2010/main" val="2407571035"/>
              </p:ext>
            </p:extLst>
          </p:nvPr>
        </p:nvGraphicFramePr>
        <p:xfrm>
          <a:off x="467519" y="2638425"/>
          <a:ext cx="8305800" cy="205740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093787786"/>
                    </a:ext>
                  </a:extLst>
                </a:gridCol>
                <a:gridCol w="2413000">
                  <a:extLst>
                    <a:ext uri="{9D8B030D-6E8A-4147-A177-3AD203B41FA5}">
                      <a16:colId xmlns:a16="http://schemas.microsoft.com/office/drawing/2014/main" val="249276936"/>
                    </a:ext>
                  </a:extLst>
                </a:gridCol>
                <a:gridCol w="2768600">
                  <a:extLst>
                    <a:ext uri="{9D8B030D-6E8A-4147-A177-3AD203B41FA5}">
                      <a16:colId xmlns:a16="http://schemas.microsoft.com/office/drawing/2014/main" val="2880780411"/>
                    </a:ext>
                  </a:extLst>
                </a:gridCol>
              </a:tblGrid>
              <a:tr h="370840">
                <a:tc>
                  <a:txBody>
                    <a:bodyPr/>
                    <a:lstStyle/>
                    <a:p>
                      <a:r>
                        <a:rPr lang="en-IN" dirty="0"/>
                        <a:t>Month into field</a:t>
                      </a:r>
                      <a:r>
                        <a:rPr lang="en-IN" baseline="0" dirty="0"/>
                        <a:t> action</a:t>
                      </a:r>
                      <a:endParaRPr lang="en-IN" dirty="0"/>
                    </a:p>
                  </a:txBody>
                  <a:tcPr/>
                </a:tc>
                <a:tc>
                  <a:txBody>
                    <a:bodyPr/>
                    <a:lstStyle/>
                    <a:p>
                      <a:r>
                        <a:rPr lang="en-IN" dirty="0"/>
                        <a:t>Technical RCA</a:t>
                      </a:r>
                    </a:p>
                  </a:txBody>
                  <a:tcPr/>
                </a:tc>
                <a:tc>
                  <a:txBody>
                    <a:bodyPr/>
                    <a:lstStyle/>
                    <a:p>
                      <a:r>
                        <a:rPr lang="en-IN" dirty="0"/>
                        <a:t>Field learnt RCA</a:t>
                      </a:r>
                    </a:p>
                  </a:txBody>
                  <a:tcPr/>
                </a:tc>
                <a:extLst>
                  <a:ext uri="{0D108BD9-81ED-4DB2-BD59-A6C34878D82A}">
                    <a16:rowId xmlns:a16="http://schemas.microsoft.com/office/drawing/2014/main" val="1100820943"/>
                  </a:ext>
                </a:extLst>
              </a:tr>
              <a:tr h="370840">
                <a:tc>
                  <a:txBody>
                    <a:bodyPr/>
                    <a:lstStyle/>
                    <a:p>
                      <a:r>
                        <a:rPr lang="en-IN" dirty="0"/>
                        <a:t>Month - 1</a:t>
                      </a:r>
                    </a:p>
                  </a:txBody>
                  <a:tcPr/>
                </a:tc>
                <a:tc>
                  <a:txBody>
                    <a:bodyPr/>
                    <a:lstStyle/>
                    <a:p>
                      <a:r>
                        <a:rPr lang="en-IN" dirty="0"/>
                        <a:t>75%</a:t>
                      </a:r>
                    </a:p>
                  </a:txBody>
                  <a:tcPr/>
                </a:tc>
                <a:tc>
                  <a:txBody>
                    <a:bodyPr/>
                    <a:lstStyle/>
                    <a:p>
                      <a:r>
                        <a:rPr lang="en-IN" dirty="0"/>
                        <a:t>25%</a:t>
                      </a:r>
                    </a:p>
                  </a:txBody>
                  <a:tcPr/>
                </a:tc>
                <a:extLst>
                  <a:ext uri="{0D108BD9-81ED-4DB2-BD59-A6C34878D82A}">
                    <a16:rowId xmlns:a16="http://schemas.microsoft.com/office/drawing/2014/main" val="3788428201"/>
                  </a:ext>
                </a:extLst>
              </a:tr>
              <a:tr h="370840">
                <a:tc>
                  <a:txBody>
                    <a:bodyPr/>
                    <a:lstStyle/>
                    <a:p>
                      <a:r>
                        <a:rPr lang="en-IN" dirty="0"/>
                        <a:t>Month - 2</a:t>
                      </a:r>
                    </a:p>
                  </a:txBody>
                  <a:tcPr/>
                </a:tc>
                <a:tc>
                  <a:txBody>
                    <a:bodyPr/>
                    <a:lstStyle/>
                    <a:p>
                      <a:r>
                        <a:rPr lang="en-IN" dirty="0"/>
                        <a:t>50%</a:t>
                      </a:r>
                    </a:p>
                  </a:txBody>
                  <a:tcPr/>
                </a:tc>
                <a:tc>
                  <a:txBody>
                    <a:bodyPr/>
                    <a:lstStyle/>
                    <a:p>
                      <a:r>
                        <a:rPr lang="en-IN" dirty="0"/>
                        <a:t>50%</a:t>
                      </a:r>
                    </a:p>
                  </a:txBody>
                  <a:tcPr/>
                </a:tc>
                <a:extLst>
                  <a:ext uri="{0D108BD9-81ED-4DB2-BD59-A6C34878D82A}">
                    <a16:rowId xmlns:a16="http://schemas.microsoft.com/office/drawing/2014/main" val="2634553954"/>
                  </a:ext>
                </a:extLst>
              </a:tr>
              <a:tr h="370840">
                <a:tc>
                  <a:txBody>
                    <a:bodyPr/>
                    <a:lstStyle/>
                    <a:p>
                      <a:r>
                        <a:rPr lang="en-IN" dirty="0"/>
                        <a:t>Month - 3</a:t>
                      </a:r>
                    </a:p>
                  </a:txBody>
                  <a:tcPr/>
                </a:tc>
                <a:tc>
                  <a:txBody>
                    <a:bodyPr/>
                    <a:lstStyle/>
                    <a:p>
                      <a:r>
                        <a:rPr lang="en-IN" dirty="0"/>
                        <a:t>25%</a:t>
                      </a:r>
                    </a:p>
                  </a:txBody>
                  <a:tcPr/>
                </a:tc>
                <a:tc>
                  <a:txBody>
                    <a:bodyPr/>
                    <a:lstStyle/>
                    <a:p>
                      <a:r>
                        <a:rPr lang="en-IN" dirty="0"/>
                        <a:t>75%</a:t>
                      </a:r>
                    </a:p>
                  </a:txBody>
                  <a:tcPr/>
                </a:tc>
                <a:extLst>
                  <a:ext uri="{0D108BD9-81ED-4DB2-BD59-A6C34878D82A}">
                    <a16:rowId xmlns:a16="http://schemas.microsoft.com/office/drawing/2014/main" val="225153320"/>
                  </a:ext>
                </a:extLst>
              </a:tr>
              <a:tr h="370840">
                <a:tc>
                  <a:txBody>
                    <a:bodyPr/>
                    <a:lstStyle/>
                    <a:p>
                      <a:r>
                        <a:rPr lang="en-IN" dirty="0"/>
                        <a:t>Month - 4</a:t>
                      </a:r>
                    </a:p>
                  </a:txBody>
                  <a:tcPr/>
                </a:tc>
                <a:tc>
                  <a:txBody>
                    <a:bodyPr/>
                    <a:lstStyle/>
                    <a:p>
                      <a:r>
                        <a:rPr lang="en-IN" dirty="0"/>
                        <a:t>&lt;10%</a:t>
                      </a:r>
                    </a:p>
                  </a:txBody>
                  <a:tcPr/>
                </a:tc>
                <a:tc>
                  <a:txBody>
                    <a:bodyPr/>
                    <a:lstStyle/>
                    <a:p>
                      <a:r>
                        <a:rPr lang="en-IN" dirty="0"/>
                        <a:t>&gt;90%</a:t>
                      </a:r>
                    </a:p>
                  </a:txBody>
                  <a:tcPr/>
                </a:tc>
                <a:extLst>
                  <a:ext uri="{0D108BD9-81ED-4DB2-BD59-A6C34878D82A}">
                    <a16:rowId xmlns:a16="http://schemas.microsoft.com/office/drawing/2014/main" val="323095508"/>
                  </a:ext>
                </a:extLst>
              </a:tr>
            </a:tbl>
          </a:graphicData>
        </a:graphic>
      </p:graphicFrame>
      <p:sp>
        <p:nvSpPr>
          <p:cNvPr id="5" name="Rectangle 4"/>
          <p:cNvSpPr/>
          <p:nvPr/>
        </p:nvSpPr>
        <p:spPr>
          <a:xfrm>
            <a:off x="238919" y="352425"/>
            <a:ext cx="6553200" cy="415498"/>
          </a:xfrm>
          <a:prstGeom prst="rect">
            <a:avLst/>
          </a:prstGeom>
        </p:spPr>
        <p:txBody>
          <a:bodyPr wrap="square">
            <a:spAutoFit/>
          </a:bodyPr>
          <a:lstStyle/>
          <a:p>
            <a:r>
              <a:rPr lang="en-GB" dirty="0"/>
              <a:t>Root Cause Analysis - Continued</a:t>
            </a:r>
            <a:endParaRPr lang="en-IN" dirty="0"/>
          </a:p>
        </p:txBody>
      </p:sp>
    </p:spTree>
    <p:extLst>
      <p:ext uri="{BB962C8B-B14F-4D97-AF65-F5344CB8AC3E}">
        <p14:creationId xmlns:p14="http://schemas.microsoft.com/office/powerpoint/2010/main" val="42788812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15120" y="1343025"/>
            <a:ext cx="9829799" cy="5181600"/>
          </a:xfrm>
          <a:prstGeom prst="rect">
            <a:avLst/>
          </a:prstGeom>
          <a:noFill/>
          <a:ln>
            <a:noFill/>
          </a:ln>
        </p:spPr>
      </p:pic>
      <p:sp>
        <p:nvSpPr>
          <p:cNvPr id="5" name="Rectangle 4"/>
          <p:cNvSpPr/>
          <p:nvPr/>
        </p:nvSpPr>
        <p:spPr>
          <a:xfrm>
            <a:off x="238919" y="352425"/>
            <a:ext cx="6553200" cy="415498"/>
          </a:xfrm>
          <a:prstGeom prst="rect">
            <a:avLst/>
          </a:prstGeom>
        </p:spPr>
        <p:txBody>
          <a:bodyPr wrap="square">
            <a:spAutoFit/>
          </a:bodyPr>
          <a:lstStyle/>
          <a:p>
            <a:r>
              <a:rPr lang="en-GB" dirty="0"/>
              <a:t>Root Cause Analysis – Results from a field trial</a:t>
            </a:r>
            <a:endParaRPr lang="en-IN" dirty="0"/>
          </a:p>
        </p:txBody>
      </p:sp>
    </p:spTree>
    <p:extLst>
      <p:ext uri="{BB962C8B-B14F-4D97-AF65-F5344CB8AC3E}">
        <p14:creationId xmlns:p14="http://schemas.microsoft.com/office/powerpoint/2010/main" val="675217369"/>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8C44-7624-364D-8536-BAE5A01F2C68}"/>
              </a:ext>
            </a:extLst>
          </p:cNvPr>
          <p:cNvSpPr>
            <a:spLocks noGrp="1"/>
          </p:cNvSpPr>
          <p:nvPr>
            <p:ph type="title"/>
          </p:nvPr>
        </p:nvSpPr>
        <p:spPr/>
        <p:txBody>
          <a:bodyPr>
            <a:normAutofit/>
          </a:bodyPr>
          <a:lstStyle/>
          <a:p>
            <a:r>
              <a:rPr lang="en-US" sz="2100" dirty="0">
                <a:solidFill>
                  <a:schemeClr val="tx1"/>
                </a:solidFill>
              </a:rPr>
              <a:t>Root Cause Analysis – Configuration snapshots</a:t>
            </a:r>
          </a:p>
        </p:txBody>
      </p:sp>
      <p:pic>
        <p:nvPicPr>
          <p:cNvPr id="6" name="Picture 5">
            <a:extLst>
              <a:ext uri="{FF2B5EF4-FFF2-40B4-BE49-F238E27FC236}">
                <a16:creationId xmlns:a16="http://schemas.microsoft.com/office/drawing/2014/main" id="{D051F1A7-94A8-9047-A3F9-D979CA333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3136" y="1625369"/>
            <a:ext cx="5334000" cy="2666165"/>
          </a:xfrm>
          <a:prstGeom prst="rect">
            <a:avLst/>
          </a:prstGeom>
        </p:spPr>
      </p:pic>
      <p:pic>
        <p:nvPicPr>
          <p:cNvPr id="7" name="Picture 6">
            <a:extLst>
              <a:ext uri="{FF2B5EF4-FFF2-40B4-BE49-F238E27FC236}">
                <a16:creationId xmlns:a16="http://schemas.microsoft.com/office/drawing/2014/main" id="{44F65F51-1C21-BA48-9515-401309B97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3" y="1625369"/>
            <a:ext cx="5201473" cy="2666165"/>
          </a:xfrm>
          <a:prstGeom prst="rect">
            <a:avLst/>
          </a:prstGeom>
        </p:spPr>
      </p:pic>
      <p:pic>
        <p:nvPicPr>
          <p:cNvPr id="9" name="Picture 8">
            <a:extLst>
              <a:ext uri="{FF2B5EF4-FFF2-40B4-BE49-F238E27FC236}">
                <a16:creationId xmlns:a16="http://schemas.microsoft.com/office/drawing/2014/main" id="{A5BEF9C6-191D-3849-8870-5F61C8C4A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824" y="4292627"/>
            <a:ext cx="5668589" cy="2560628"/>
          </a:xfrm>
          <a:prstGeom prst="rect">
            <a:avLst/>
          </a:prstGeom>
        </p:spPr>
      </p:pic>
      <p:sp>
        <p:nvSpPr>
          <p:cNvPr id="8" name="TextBox 7">
            <a:extLst>
              <a:ext uri="{FF2B5EF4-FFF2-40B4-BE49-F238E27FC236}">
                <a16:creationId xmlns:a16="http://schemas.microsoft.com/office/drawing/2014/main" id="{3BEEB55C-13EA-CD41-9CDC-AFFDC788A8F3}"/>
              </a:ext>
            </a:extLst>
          </p:cNvPr>
          <p:cNvSpPr txBox="1"/>
          <p:nvPr/>
        </p:nvSpPr>
        <p:spPr>
          <a:xfrm>
            <a:off x="1686719" y="3830415"/>
            <a:ext cx="2815204" cy="307777"/>
          </a:xfrm>
          <a:prstGeom prst="rect">
            <a:avLst/>
          </a:prstGeom>
          <a:noFill/>
        </p:spPr>
        <p:txBody>
          <a:bodyPr wrap="square" rtlCol="0">
            <a:spAutoFit/>
          </a:bodyPr>
          <a:lstStyle/>
          <a:p>
            <a:r>
              <a:rPr lang="en-US" sz="1400" dirty="0">
                <a:solidFill>
                  <a:srgbClr val="FF0000"/>
                </a:solidFill>
              </a:rPr>
              <a:t>File upload screen for RCA</a:t>
            </a:r>
          </a:p>
        </p:txBody>
      </p:sp>
      <p:sp>
        <p:nvSpPr>
          <p:cNvPr id="10" name="TextBox 9">
            <a:extLst>
              <a:ext uri="{FF2B5EF4-FFF2-40B4-BE49-F238E27FC236}">
                <a16:creationId xmlns:a16="http://schemas.microsoft.com/office/drawing/2014/main" id="{BC6C8C04-F841-CE4A-8E67-F26FFBFBB2D0}"/>
              </a:ext>
            </a:extLst>
          </p:cNvPr>
          <p:cNvSpPr txBox="1"/>
          <p:nvPr/>
        </p:nvSpPr>
        <p:spPr>
          <a:xfrm>
            <a:off x="6372335" y="3830415"/>
            <a:ext cx="3848784" cy="307777"/>
          </a:xfrm>
          <a:prstGeom prst="rect">
            <a:avLst/>
          </a:prstGeom>
          <a:noFill/>
        </p:spPr>
        <p:txBody>
          <a:bodyPr wrap="square" rtlCol="0">
            <a:spAutoFit/>
          </a:bodyPr>
          <a:lstStyle/>
          <a:p>
            <a:r>
              <a:rPr lang="en-US" sz="1400" dirty="0">
                <a:solidFill>
                  <a:srgbClr val="FF0000"/>
                </a:solidFill>
              </a:rPr>
              <a:t>File upload success and respective details</a:t>
            </a:r>
          </a:p>
        </p:txBody>
      </p:sp>
      <p:sp>
        <p:nvSpPr>
          <p:cNvPr id="11" name="TextBox 10">
            <a:extLst>
              <a:ext uri="{FF2B5EF4-FFF2-40B4-BE49-F238E27FC236}">
                <a16:creationId xmlns:a16="http://schemas.microsoft.com/office/drawing/2014/main" id="{566CA434-0C4D-B741-BBA2-F77FF30B60A1}"/>
              </a:ext>
            </a:extLst>
          </p:cNvPr>
          <p:cNvSpPr txBox="1"/>
          <p:nvPr/>
        </p:nvSpPr>
        <p:spPr>
          <a:xfrm>
            <a:off x="3610955" y="6545478"/>
            <a:ext cx="3460156" cy="307777"/>
          </a:xfrm>
          <a:prstGeom prst="rect">
            <a:avLst/>
          </a:prstGeom>
          <a:noFill/>
        </p:spPr>
        <p:txBody>
          <a:bodyPr wrap="square" rtlCol="0">
            <a:spAutoFit/>
          </a:bodyPr>
          <a:lstStyle/>
          <a:p>
            <a:r>
              <a:rPr lang="en-US" sz="1400" dirty="0">
                <a:solidFill>
                  <a:srgbClr val="FF0000"/>
                </a:solidFill>
              </a:rPr>
              <a:t>File upload failure and respective details</a:t>
            </a:r>
          </a:p>
        </p:txBody>
      </p:sp>
    </p:spTree>
    <p:extLst>
      <p:ext uri="{BB962C8B-B14F-4D97-AF65-F5344CB8AC3E}">
        <p14:creationId xmlns:p14="http://schemas.microsoft.com/office/powerpoint/2010/main" val="2554850007"/>
      </p:ext>
    </p:extLst>
  </p:cSld>
  <p:clrMapOvr>
    <a:masterClrMapping/>
  </p:clrMapOvr>
  <p:transition spd="slow">
    <p:wipe dir="r"/>
  </p:transition>
</p:sld>
</file>

<file path=ppt/theme/theme1.xml><?xml version="1.0" encoding="utf-8"?>
<a:theme xmlns:a="http://schemas.openxmlformats.org/drawingml/2006/main" name="2_Office Theme">
  <a:themeElements>
    <a:clrScheme name="Custom 1">
      <a:dk1>
        <a:sysClr val="windowText" lastClr="000000"/>
      </a:dk1>
      <a:lt1>
        <a:sysClr val="window" lastClr="FFFFFF"/>
      </a:lt1>
      <a:dk2>
        <a:srgbClr val="969696"/>
      </a:dk2>
      <a:lt2>
        <a:srgbClr val="EEECE1"/>
      </a:lt2>
      <a:accent1>
        <a:srgbClr val="F79429"/>
      </a:accent1>
      <a:accent2>
        <a:srgbClr val="EF4030"/>
      </a:accent2>
      <a:accent3>
        <a:srgbClr val="CD1041"/>
      </a:accent3>
      <a:accent4>
        <a:srgbClr val="3C3C53"/>
      </a:accent4>
      <a:accent5>
        <a:srgbClr val="4BDFC6"/>
      </a:accent5>
      <a:accent6>
        <a:srgbClr val="4F96D3"/>
      </a:accent6>
      <a:hlink>
        <a:srgbClr val="FF00D3"/>
      </a:hlink>
      <a:folHlink>
        <a:srgbClr val="3C3C53"/>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33837</TotalTime>
  <Words>1305</Words>
  <Application>Microsoft Macintosh PowerPoint</Application>
  <PresentationFormat>Custom</PresentationFormat>
  <Paragraphs>147</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Wingdings</vt:lpstr>
      <vt:lpstr>2_Office Theme</vt:lpstr>
      <vt:lpstr>PowerPoint Presentation</vt:lpstr>
      <vt:lpstr>Major features</vt:lpstr>
      <vt:lpstr>Return On Effort (RoE)</vt:lpstr>
      <vt:lpstr>Return On Effort (RoE) - Continued</vt:lpstr>
      <vt:lpstr>Return on effort (RoE) – Configuration snapshots</vt:lpstr>
      <vt:lpstr>PowerPoint Presentation</vt:lpstr>
      <vt:lpstr>PowerPoint Presentation</vt:lpstr>
      <vt:lpstr>PowerPoint Presentation</vt:lpstr>
      <vt:lpstr>Root Cause Analysis – Configuration snapshots</vt:lpstr>
      <vt:lpstr>PowerPoint Presentation</vt:lpstr>
      <vt:lpstr>PowerPoint Presentation</vt:lpstr>
      <vt:lpstr>Simplification of operational complexity through additional automations - Configuration snapshot</vt:lpstr>
      <vt:lpstr>Cross-domain correlation</vt:lpstr>
      <vt:lpstr>Cross-domain correlation – Result from field trial</vt:lpstr>
      <vt:lpstr>Cross domain correlation – Tracker snapshots</vt:lpstr>
      <vt:lpstr>Additional data source type configuration</vt:lpstr>
      <vt:lpstr>Additional data source type configuration – Configuration snapshots</vt:lpstr>
      <vt:lpstr>Alarm filtering configuration</vt:lpstr>
      <vt:lpstr>Alarm filtering configuration – Configuration snapshots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Rajendra Panda</dc:creator>
  <cp:lastModifiedBy>Mahale, Naveen, Vodafone Portugal (External)</cp:lastModifiedBy>
  <cp:revision>3106</cp:revision>
  <cp:lastPrinted>2018-05-30T13:06:14Z</cp:lastPrinted>
  <dcterms:created xsi:type="dcterms:W3CDTF">2014-12-27T05:05:37Z</dcterms:created>
  <dcterms:modified xsi:type="dcterms:W3CDTF">2019-07-02T07:17:34Z</dcterms:modified>
</cp:coreProperties>
</file>